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93" r:id="rId4"/>
    <p:sldId id="294" r:id="rId5"/>
    <p:sldId id="258" r:id="rId6"/>
    <p:sldId id="267" r:id="rId7"/>
    <p:sldId id="287" r:id="rId8"/>
    <p:sldId id="305" r:id="rId9"/>
    <p:sldId id="295" r:id="rId10"/>
    <p:sldId id="296" r:id="rId11"/>
    <p:sldId id="289" r:id="rId12"/>
    <p:sldId id="290" r:id="rId13"/>
    <p:sldId id="281" r:id="rId14"/>
    <p:sldId id="282" r:id="rId15"/>
    <p:sldId id="299" r:id="rId16"/>
    <p:sldId id="300" r:id="rId17"/>
    <p:sldId id="279" r:id="rId18"/>
    <p:sldId id="280" r:id="rId19"/>
    <p:sldId id="303" r:id="rId20"/>
    <p:sldId id="304" r:id="rId21"/>
    <p:sldId id="266" r:id="rId22"/>
    <p:sldId id="265" r:id="rId23"/>
    <p:sldId id="285" r:id="rId24"/>
    <p:sldId id="286" r:id="rId25"/>
    <p:sldId id="301" r:id="rId26"/>
    <p:sldId id="302" r:id="rId27"/>
    <p:sldId id="283" r:id="rId28"/>
    <p:sldId id="284" r:id="rId29"/>
    <p:sldId id="308" r:id="rId30"/>
    <p:sldId id="309" r:id="rId31"/>
    <p:sldId id="291" r:id="rId32"/>
    <p:sldId id="292" r:id="rId33"/>
    <p:sldId id="306" r:id="rId34"/>
    <p:sldId id="307" r:id="rId35"/>
    <p:sldId id="310" r:id="rId36"/>
    <p:sldId id="312" r:id="rId37"/>
    <p:sldId id="313" r:id="rId38"/>
    <p:sldId id="314" r:id="rId39"/>
    <p:sldId id="315" r:id="rId40"/>
    <p:sldId id="317" r:id="rId41"/>
    <p:sldId id="318" r:id="rId42"/>
    <p:sldId id="319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72" autoAdjust="0"/>
    <p:restoredTop sz="94615" autoAdjust="0"/>
  </p:normalViewPr>
  <p:slideViewPr>
    <p:cSldViewPr>
      <p:cViewPr>
        <p:scale>
          <a:sx n="40" d="100"/>
          <a:sy n="40" d="100"/>
        </p:scale>
        <p:origin x="-1356" y="-2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05DDF3-83C2-4A46-B86F-78D026B60AB2}" type="datetimeFigureOut">
              <a:rPr lang="en-US" smtClean="0"/>
              <a:pPr/>
              <a:t>3/16/2011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FC1B31-3412-44B4-A12D-6FCE6B36B05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C1B31-3412-44B4-A12D-6FCE6B36B055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C1B31-3412-44B4-A12D-6FCE6B36B055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C1B31-3412-44B4-A12D-6FCE6B36B055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C1B31-3412-44B4-A12D-6FCE6B36B055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C1B31-3412-44B4-A12D-6FCE6B36B055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C1B31-3412-44B4-A12D-6FCE6B36B055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C1B31-3412-44B4-A12D-6FCE6B36B055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C1B31-3412-44B4-A12D-6FCE6B36B055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C1B31-3412-44B4-A12D-6FCE6B36B055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C1B31-3412-44B4-A12D-6FCE6B36B055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C1B31-3412-44B4-A12D-6FCE6B36B055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C1B31-3412-44B4-A12D-6FCE6B36B055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C1B31-3412-44B4-A12D-6FCE6B36B055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C1B31-3412-44B4-A12D-6FCE6B36B055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C1B31-3412-44B4-A12D-6FCE6B36B055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C1B31-3412-44B4-A12D-6FCE6B36B055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C1B31-3412-44B4-A12D-6FCE6B36B055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C1B31-3412-44B4-A12D-6FCE6B36B055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C1B31-3412-44B4-A12D-6FCE6B36B055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C1B31-3412-44B4-A12D-6FCE6B36B055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C1B31-3412-44B4-A12D-6FCE6B36B055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C1B31-3412-44B4-A12D-6FCE6B36B055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C1B31-3412-44B4-A12D-6FCE6B36B055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C1B31-3412-44B4-A12D-6FCE6B36B055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C1B31-3412-44B4-A12D-6FCE6B36B055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C1B31-3412-44B4-A12D-6FCE6B36B055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C1B31-3412-44B4-A12D-6FCE6B36B055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C1B31-3412-44B4-A12D-6FCE6B36B055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C1B31-3412-44B4-A12D-6FCE6B36B055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C1B31-3412-44B4-A12D-6FCE6B36B055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C1B31-3412-44B4-A12D-6FCE6B36B055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C1B31-3412-44B4-A12D-6FCE6B36B055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C1B31-3412-44B4-A12D-6FCE6B36B055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C1B31-3412-44B4-A12D-6FCE6B36B055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C1B31-3412-44B4-A12D-6FCE6B36B055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C1B31-3412-44B4-A12D-6FCE6B36B055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C1B31-3412-44B4-A12D-6FCE6B36B055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C1B31-3412-44B4-A12D-6FCE6B36B055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C1B31-3412-44B4-A12D-6FCE6B36B055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C1B31-3412-44B4-A12D-6FCE6B36B055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BAACF-ABCA-47EE-9AF9-274AADC7E3C0}" type="datetimeFigureOut">
              <a:rPr lang="en-US" smtClean="0"/>
              <a:pPr/>
              <a:t>3/16/2011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A094-F295-479A-9AB9-E5F331E255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BAACF-ABCA-47EE-9AF9-274AADC7E3C0}" type="datetimeFigureOut">
              <a:rPr lang="en-US" smtClean="0"/>
              <a:pPr/>
              <a:t>3/16/2011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A094-F295-479A-9AB9-E5F331E255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BAACF-ABCA-47EE-9AF9-274AADC7E3C0}" type="datetimeFigureOut">
              <a:rPr lang="en-US" smtClean="0"/>
              <a:pPr/>
              <a:t>3/16/2011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A094-F295-479A-9AB9-E5F331E255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BAACF-ABCA-47EE-9AF9-274AADC7E3C0}" type="datetimeFigureOut">
              <a:rPr lang="en-US" smtClean="0"/>
              <a:pPr/>
              <a:t>3/16/2011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A094-F295-479A-9AB9-E5F331E255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BAACF-ABCA-47EE-9AF9-274AADC7E3C0}" type="datetimeFigureOut">
              <a:rPr lang="en-US" smtClean="0"/>
              <a:pPr/>
              <a:t>3/16/2011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A094-F295-479A-9AB9-E5F331E255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BAACF-ABCA-47EE-9AF9-274AADC7E3C0}" type="datetimeFigureOut">
              <a:rPr lang="en-US" smtClean="0"/>
              <a:pPr/>
              <a:t>3/16/2011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A094-F295-479A-9AB9-E5F331E255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BAACF-ABCA-47EE-9AF9-274AADC7E3C0}" type="datetimeFigureOut">
              <a:rPr lang="en-US" smtClean="0"/>
              <a:pPr/>
              <a:t>3/16/2011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A094-F295-479A-9AB9-E5F331E255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BAACF-ABCA-47EE-9AF9-274AADC7E3C0}" type="datetimeFigureOut">
              <a:rPr lang="en-US" smtClean="0"/>
              <a:pPr/>
              <a:t>3/16/2011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A094-F295-479A-9AB9-E5F331E255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BAACF-ABCA-47EE-9AF9-274AADC7E3C0}" type="datetimeFigureOut">
              <a:rPr lang="en-US" smtClean="0"/>
              <a:pPr/>
              <a:t>3/16/2011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A094-F295-479A-9AB9-E5F331E255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BAACF-ABCA-47EE-9AF9-274AADC7E3C0}" type="datetimeFigureOut">
              <a:rPr lang="en-US" smtClean="0"/>
              <a:pPr/>
              <a:t>3/16/2011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A094-F295-479A-9AB9-E5F331E255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BAACF-ABCA-47EE-9AF9-274AADC7E3C0}" type="datetimeFigureOut">
              <a:rPr lang="en-US" smtClean="0"/>
              <a:pPr/>
              <a:t>3/16/2011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A094-F295-479A-9AB9-E5F331E255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BAACF-ABCA-47EE-9AF9-274AADC7E3C0}" type="datetimeFigureOut">
              <a:rPr lang="en-US" smtClean="0"/>
              <a:pPr/>
              <a:t>3/16/2011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FA094-F295-479A-9AB9-E5F331E2558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slide" Target="slide25.xml"/><Relationship Id="rId18" Type="http://schemas.openxmlformats.org/officeDocument/2006/relationships/slide" Target="slide35.xml"/><Relationship Id="rId3" Type="http://schemas.openxmlformats.org/officeDocument/2006/relationships/slide" Target="slide5.xml"/><Relationship Id="rId21" Type="http://schemas.openxmlformats.org/officeDocument/2006/relationships/slide" Target="slide41.xml"/><Relationship Id="rId7" Type="http://schemas.openxmlformats.org/officeDocument/2006/relationships/slide" Target="slide13.xml"/><Relationship Id="rId12" Type="http://schemas.openxmlformats.org/officeDocument/2006/relationships/slide" Target="slide23.xml"/><Relationship Id="rId17" Type="http://schemas.openxmlformats.org/officeDocument/2006/relationships/slide" Target="slide33.xml"/><Relationship Id="rId2" Type="http://schemas.openxmlformats.org/officeDocument/2006/relationships/slide" Target="slide3.xml"/><Relationship Id="rId16" Type="http://schemas.openxmlformats.org/officeDocument/2006/relationships/slide" Target="slide31.xml"/><Relationship Id="rId20" Type="http://schemas.openxmlformats.org/officeDocument/2006/relationships/slide" Target="slide3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1.xml"/><Relationship Id="rId11" Type="http://schemas.openxmlformats.org/officeDocument/2006/relationships/slide" Target="slide21.xml"/><Relationship Id="rId5" Type="http://schemas.openxmlformats.org/officeDocument/2006/relationships/slide" Target="slide9.xml"/><Relationship Id="rId15" Type="http://schemas.openxmlformats.org/officeDocument/2006/relationships/slide" Target="slide29.xml"/><Relationship Id="rId10" Type="http://schemas.openxmlformats.org/officeDocument/2006/relationships/slide" Target="slide19.xml"/><Relationship Id="rId19" Type="http://schemas.openxmlformats.org/officeDocument/2006/relationships/slide" Target="slide37.xml"/><Relationship Id="rId4" Type="http://schemas.openxmlformats.org/officeDocument/2006/relationships/slide" Target="slide7.xml"/><Relationship Id="rId9" Type="http://schemas.openxmlformats.org/officeDocument/2006/relationships/slide" Target="slide17.xml"/><Relationship Id="rId14" Type="http://schemas.openxmlformats.org/officeDocument/2006/relationships/slide" Target="slide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slide" Target="slide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slide" Target="slide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Fruitful Minds</a:t>
            </a:r>
            <a:br>
              <a:rPr lang="en-US" dirty="0" smtClean="0"/>
            </a:br>
            <a:r>
              <a:rPr lang="en-US" dirty="0" smtClean="0"/>
              <a:t>Week 6 Course Review Activity</a:t>
            </a:r>
            <a:endParaRPr lang="en-US" dirty="0"/>
          </a:p>
        </p:txBody>
      </p:sp>
      <p:pic>
        <p:nvPicPr>
          <p:cNvPr id="2050" name="Picture 2" descr="orangefmedi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1400" y="3549313"/>
            <a:ext cx="2133600" cy="308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762000" y="609600"/>
            <a:ext cx="708659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/>
              <a:t>[Food Group </a:t>
            </a:r>
            <a:r>
              <a:rPr lang="en-US" sz="5400" b="1" dirty="0" smtClean="0"/>
              <a:t>400]</a:t>
            </a:r>
          </a:p>
          <a:p>
            <a:endParaRPr lang="en-US" sz="5400" dirty="0" smtClean="0"/>
          </a:p>
          <a:p>
            <a:pPr lvl="0"/>
            <a:r>
              <a:rPr lang="en-US" sz="5000" b="1" dirty="0" smtClean="0"/>
              <a:t>Whole</a:t>
            </a:r>
            <a:r>
              <a:rPr lang="en-US" sz="5000" dirty="0" smtClean="0"/>
              <a:t> grain! Because it contains more fiber. </a:t>
            </a:r>
            <a:endParaRPr lang="en-US" sz="5000" dirty="0"/>
          </a:p>
        </p:txBody>
      </p:sp>
      <p:pic>
        <p:nvPicPr>
          <p:cNvPr id="4" name="Picture 2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/>
          <a:srcRect l="25781" t="38667" r="54688" b="22667"/>
          <a:stretch>
            <a:fillRect/>
          </a:stretch>
        </p:blipFill>
        <p:spPr bwMode="auto">
          <a:xfrm>
            <a:off x="-1" y="5334000"/>
            <a:ext cx="1313793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81000" y="152400"/>
            <a:ext cx="87630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800" b="1" dirty="0" smtClean="0"/>
              <a:t>[Nutrients 100]</a:t>
            </a:r>
            <a:endParaRPr lang="en-US" sz="4800" b="1" dirty="0" smtClean="0"/>
          </a:p>
          <a:p>
            <a:pPr lvl="0"/>
            <a:r>
              <a:rPr lang="en-US" sz="4800" dirty="0" smtClean="0"/>
              <a:t>There are 6 major types of nutrients. Which </a:t>
            </a:r>
            <a:r>
              <a:rPr lang="en-US" sz="4800" dirty="0" smtClean="0"/>
              <a:t>two nutrients are missing from the list below?</a:t>
            </a:r>
          </a:p>
          <a:p>
            <a:pPr lvl="0"/>
            <a:endParaRPr lang="en-US" sz="4800" dirty="0" smtClean="0"/>
          </a:p>
          <a:p>
            <a:pPr lvl="0"/>
            <a:endParaRPr lang="en-US" sz="4800" dirty="0" smtClean="0"/>
          </a:p>
          <a:p>
            <a:pPr lvl="0"/>
            <a:endParaRPr lang="en-US" sz="4800" dirty="0"/>
          </a:p>
          <a:p>
            <a:pPr lvl="0"/>
            <a:r>
              <a:rPr lang="en-US" sz="4800" dirty="0" smtClean="0"/>
              <a:t>Protein, vitamins, mineral, water, ___</a:t>
            </a:r>
            <a:r>
              <a:rPr lang="en-US" sz="4800" u="sng" dirty="0" smtClean="0"/>
              <a:t>?_</a:t>
            </a:r>
            <a:r>
              <a:rPr lang="en-US" sz="4800" dirty="0" smtClean="0"/>
              <a:t>___, _</a:t>
            </a:r>
            <a:r>
              <a:rPr lang="en-US" sz="4800" u="sng" dirty="0" smtClean="0"/>
              <a:t>__?__</a:t>
            </a:r>
            <a:r>
              <a:rPr lang="en-US" sz="4800" dirty="0" smtClean="0"/>
              <a:t>___</a:t>
            </a:r>
            <a:endParaRPr lang="en-US" sz="4800" dirty="0"/>
          </a:p>
        </p:txBody>
      </p:sp>
      <p:pic>
        <p:nvPicPr>
          <p:cNvPr id="45057" name="Picture 1" descr="C:\Program Files\Microsoft Office\MEDIA\CAGCAT10\j0199283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96934" y="3429000"/>
            <a:ext cx="1866066" cy="167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76200" y="94357"/>
            <a:ext cx="82296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[Nutrients </a:t>
            </a:r>
            <a:r>
              <a:rPr lang="en-US" sz="4800" b="1" dirty="0" smtClean="0"/>
              <a:t>100</a:t>
            </a:r>
            <a:r>
              <a:rPr lang="en-US" sz="4800" b="1" dirty="0" smtClean="0"/>
              <a:t>]</a:t>
            </a:r>
          </a:p>
          <a:p>
            <a:r>
              <a:rPr lang="en-US" sz="4800" dirty="0" err="1" smtClean="0"/>
              <a:t>Ans</a:t>
            </a:r>
            <a:r>
              <a:rPr lang="en-US" sz="4800" dirty="0" smtClean="0"/>
              <a:t>: </a:t>
            </a:r>
            <a:r>
              <a:rPr lang="en-US" sz="4800" dirty="0" smtClean="0"/>
              <a:t>There are 6 major types of nutrients. Which two nutrients are missing from the list below?</a:t>
            </a:r>
          </a:p>
          <a:p>
            <a:pPr lvl="0"/>
            <a:endParaRPr lang="en-US" sz="4800" dirty="0" smtClean="0"/>
          </a:p>
          <a:p>
            <a:pPr lvl="0"/>
            <a:endParaRPr lang="en-US" sz="4800" dirty="0"/>
          </a:p>
          <a:p>
            <a:pPr lvl="0"/>
            <a:r>
              <a:rPr lang="en-US" sz="4800" dirty="0" smtClean="0"/>
              <a:t>Protein, vitamins, mineral, water, </a:t>
            </a:r>
            <a:r>
              <a:rPr lang="en-US" sz="4800" u="sng" dirty="0" smtClean="0"/>
              <a:t>carbohydrate</a:t>
            </a:r>
            <a:r>
              <a:rPr lang="en-US" sz="4800" dirty="0" smtClean="0"/>
              <a:t>, </a:t>
            </a:r>
            <a:r>
              <a:rPr lang="en-US" sz="4800" u="sng" dirty="0" smtClean="0"/>
              <a:t>fat</a:t>
            </a:r>
            <a:endParaRPr lang="en-US" sz="4800" u="sng" dirty="0"/>
          </a:p>
        </p:txBody>
      </p:sp>
      <p:pic>
        <p:nvPicPr>
          <p:cNvPr id="5" name="Picture 2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/>
          <a:srcRect l="25781" t="38667" r="54688" b="22667"/>
          <a:stretch>
            <a:fillRect/>
          </a:stretch>
        </p:blipFill>
        <p:spPr bwMode="auto">
          <a:xfrm>
            <a:off x="7772400" y="5334000"/>
            <a:ext cx="1313793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52400" y="533400"/>
            <a:ext cx="876300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500" b="1" dirty="0" smtClean="0"/>
              <a:t>[Nutrients 200]</a:t>
            </a:r>
            <a:endParaRPr lang="en-US" sz="4500" b="1" dirty="0" smtClean="0"/>
          </a:p>
          <a:p>
            <a:pPr lvl="0"/>
            <a:r>
              <a:rPr lang="en-US" sz="4500" dirty="0" smtClean="0"/>
              <a:t>Give </a:t>
            </a:r>
            <a:r>
              <a:rPr lang="en-US" sz="4500" dirty="0" smtClean="0"/>
              <a:t>one example of a food that is rich in fiber, and give one reason why someone should eat food that contains more fiber.  </a:t>
            </a:r>
            <a:endParaRPr lang="en-US" sz="4500" dirty="0"/>
          </a:p>
        </p:txBody>
      </p:sp>
      <p:pic>
        <p:nvPicPr>
          <p:cNvPr id="4" name="Picture 2" descr="C:\Users\Karen\AppData\Local\Microsoft\Windows\Temporary Internet Files\Content.IE5\BODKWJK2\MC900330178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3831826"/>
            <a:ext cx="3962400" cy="279757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52400" y="-76200"/>
            <a:ext cx="8077199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[Nutrients </a:t>
            </a:r>
            <a:r>
              <a:rPr lang="en-US" sz="4000" b="1" dirty="0" smtClean="0"/>
              <a:t>200</a:t>
            </a:r>
            <a:r>
              <a:rPr lang="en-US" sz="4000" b="1" dirty="0" smtClean="0"/>
              <a:t>]</a:t>
            </a:r>
          </a:p>
          <a:p>
            <a:pPr lvl="0"/>
            <a:endParaRPr lang="en-US" sz="4000" dirty="0" smtClean="0"/>
          </a:p>
          <a:p>
            <a:pPr lvl="0"/>
            <a:r>
              <a:rPr lang="en-US" sz="4000" dirty="0" err="1" smtClean="0"/>
              <a:t>Ans</a:t>
            </a:r>
            <a:r>
              <a:rPr lang="en-US" sz="4000" dirty="0" smtClean="0"/>
              <a:t>:</a:t>
            </a:r>
          </a:p>
          <a:p>
            <a:pPr lvl="0"/>
            <a:r>
              <a:rPr lang="en-US" sz="4000" dirty="0" smtClean="0"/>
              <a:t>Fruits/vegetables </a:t>
            </a:r>
            <a:r>
              <a:rPr lang="en-US" sz="4000" dirty="0" smtClean="0"/>
              <a:t>and whole grains are rich in fiber. </a:t>
            </a:r>
          </a:p>
          <a:p>
            <a:pPr lvl="0"/>
            <a:endParaRPr lang="en-US" sz="4000" dirty="0"/>
          </a:p>
          <a:p>
            <a:pPr lvl="0"/>
            <a:r>
              <a:rPr lang="en-US" sz="4000" dirty="0" smtClean="0"/>
              <a:t>Benefits of fiber: prevents constipation, lowers the risk of certain diseases, helps with digestion, makes you feel full faster…</a:t>
            </a:r>
            <a:endParaRPr lang="en-US" sz="4000" dirty="0"/>
          </a:p>
        </p:txBody>
      </p:sp>
      <p:pic>
        <p:nvPicPr>
          <p:cNvPr id="5" name="Picture 2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/>
          <a:srcRect l="25781" t="38667" r="54688" b="22667"/>
          <a:stretch>
            <a:fillRect/>
          </a:stretch>
        </p:blipFill>
        <p:spPr bwMode="auto">
          <a:xfrm>
            <a:off x="7830207" y="5334000"/>
            <a:ext cx="1313793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04800" y="657285"/>
            <a:ext cx="8763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800" b="1" dirty="0" smtClean="0"/>
              <a:t>[Nutrients 300]</a:t>
            </a:r>
            <a:endParaRPr lang="en-US" sz="4800" b="1" dirty="0" smtClean="0"/>
          </a:p>
          <a:p>
            <a:pPr lvl="0"/>
            <a:r>
              <a:rPr lang="en-US" sz="4800" dirty="0" smtClean="0"/>
              <a:t>Fiber belongs to this group:</a:t>
            </a:r>
          </a:p>
          <a:p>
            <a:pPr lvl="0"/>
            <a:endParaRPr lang="en-US" sz="4800" dirty="0" smtClean="0"/>
          </a:p>
          <a:p>
            <a:pPr lvl="0"/>
            <a:r>
              <a:rPr lang="en-US" sz="4800" dirty="0" smtClean="0"/>
              <a:t>1.) carbohydrate</a:t>
            </a:r>
          </a:p>
          <a:p>
            <a:pPr lvl="0"/>
            <a:r>
              <a:rPr lang="en-US" sz="4800" dirty="0" smtClean="0"/>
              <a:t>2.) fat</a:t>
            </a:r>
          </a:p>
          <a:p>
            <a:pPr lvl="0"/>
            <a:r>
              <a:rPr lang="en-US" sz="4800" dirty="0" smtClean="0"/>
              <a:t>3.)</a:t>
            </a:r>
            <a:r>
              <a:rPr lang="en-US" sz="4800" dirty="0"/>
              <a:t> </a:t>
            </a:r>
            <a:r>
              <a:rPr lang="en-US" sz="4800" dirty="0" smtClean="0"/>
              <a:t>protein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657285"/>
            <a:ext cx="8763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800" b="1" dirty="0" smtClean="0"/>
              <a:t>[Nutrients 300]</a:t>
            </a:r>
            <a:endParaRPr lang="en-US" sz="4800" b="1" dirty="0" smtClean="0"/>
          </a:p>
          <a:p>
            <a:pPr lvl="0"/>
            <a:r>
              <a:rPr lang="en-US" sz="4800" dirty="0" smtClean="0"/>
              <a:t>Fiber belongs to this group:</a:t>
            </a:r>
          </a:p>
          <a:p>
            <a:pPr lvl="0"/>
            <a:endParaRPr lang="en-US" sz="4800" dirty="0" smtClean="0"/>
          </a:p>
          <a:p>
            <a:pPr lvl="0"/>
            <a:r>
              <a:rPr lang="en-US" sz="4800" dirty="0" smtClean="0"/>
              <a:t>1.) carbohydrate</a:t>
            </a:r>
          </a:p>
          <a:p>
            <a:pPr lvl="0"/>
            <a:r>
              <a:rPr lang="en-US" sz="4800" dirty="0" smtClean="0"/>
              <a:t>2.)</a:t>
            </a:r>
            <a:r>
              <a:rPr lang="en-US" sz="4800" strike="sngStrike" dirty="0" smtClean="0"/>
              <a:t> fat</a:t>
            </a:r>
          </a:p>
          <a:p>
            <a:pPr lvl="0"/>
            <a:r>
              <a:rPr lang="en-US" sz="4800" dirty="0" smtClean="0"/>
              <a:t>3.)</a:t>
            </a:r>
            <a:r>
              <a:rPr lang="en-US" sz="4800" dirty="0"/>
              <a:t> </a:t>
            </a:r>
            <a:r>
              <a:rPr lang="en-US" sz="4800" strike="sngStrike" dirty="0" smtClean="0"/>
              <a:t>protein</a:t>
            </a:r>
          </a:p>
        </p:txBody>
      </p:sp>
      <p:pic>
        <p:nvPicPr>
          <p:cNvPr id="6" name="Picture 2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/>
          <a:srcRect l="25781" t="38667" r="54688" b="22667"/>
          <a:stretch>
            <a:fillRect/>
          </a:stretch>
        </p:blipFill>
        <p:spPr bwMode="auto">
          <a:xfrm>
            <a:off x="7696200" y="5257800"/>
            <a:ext cx="1313793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457201" y="381000"/>
            <a:ext cx="60198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/>
              <a:t>[Nutrients 400]</a:t>
            </a:r>
          </a:p>
          <a:p>
            <a:endParaRPr lang="en-US" sz="5400" dirty="0" smtClean="0"/>
          </a:p>
          <a:p>
            <a:r>
              <a:rPr lang="en-US" sz="5400" dirty="0" smtClean="0"/>
              <a:t>Name two vitamins </a:t>
            </a:r>
            <a:r>
              <a:rPr lang="en-US" sz="5400" dirty="0" smtClean="0"/>
              <a:t>or </a:t>
            </a:r>
            <a:r>
              <a:rPr lang="en-US" sz="5400" dirty="0" smtClean="0"/>
              <a:t>minerals </a:t>
            </a:r>
            <a:r>
              <a:rPr lang="en-US" sz="5400" dirty="0"/>
              <a:t>and </a:t>
            </a:r>
            <a:r>
              <a:rPr lang="en-US" sz="5400" dirty="0" smtClean="0"/>
              <a:t>explain w</a:t>
            </a:r>
            <a:r>
              <a:rPr lang="en-US" sz="5400" dirty="0" smtClean="0"/>
              <a:t>hy</a:t>
            </a:r>
            <a:r>
              <a:rPr lang="en-US" sz="5400" dirty="0" smtClean="0"/>
              <a:t> </a:t>
            </a:r>
            <a:r>
              <a:rPr lang="en-US" sz="5400" dirty="0" smtClean="0"/>
              <a:t>they</a:t>
            </a:r>
            <a:r>
              <a:rPr lang="en-US" sz="5400" dirty="0" smtClean="0"/>
              <a:t> are good for </a:t>
            </a:r>
            <a:r>
              <a:rPr lang="en-US" sz="5400" dirty="0"/>
              <a:t>your body</a:t>
            </a:r>
            <a:r>
              <a:rPr lang="en-US" sz="5400" dirty="0" smtClean="0"/>
              <a:t>.</a:t>
            </a:r>
            <a:br>
              <a:rPr lang="en-US" sz="5400" dirty="0" smtClean="0"/>
            </a:br>
            <a:r>
              <a:rPr lang="en-US" sz="5000" dirty="0" smtClean="0"/>
              <a:t> </a:t>
            </a:r>
            <a:endParaRPr lang="en-US" sz="5000" dirty="0"/>
          </a:p>
        </p:txBody>
      </p:sp>
      <p:pic>
        <p:nvPicPr>
          <p:cNvPr id="40961" name="Picture 1" descr="C:\Users\Karen\AppData\Local\Microsoft\Windows\Temporary Internet Files\Content.IE5\J823JAQR\MP910221070[1]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3EFEE"/>
              </a:clrFrom>
              <a:clrTo>
                <a:srgbClr val="F3EFEE">
                  <a:alpha val="0"/>
                </a:srgbClr>
              </a:clrTo>
            </a:clrChange>
          </a:blip>
          <a:srcRect l="4019" t="1562" r="7023" b="4688"/>
          <a:stretch>
            <a:fillRect/>
          </a:stretch>
        </p:blipFill>
        <p:spPr bwMode="auto">
          <a:xfrm>
            <a:off x="6248400" y="2286000"/>
            <a:ext cx="2895600" cy="457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76200" y="155912"/>
            <a:ext cx="83820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[Nutrients 400</a:t>
            </a:r>
            <a:r>
              <a:rPr lang="en-US" sz="3600" b="1" dirty="0" smtClean="0"/>
              <a:t>]</a:t>
            </a:r>
            <a:endParaRPr lang="en-US" sz="3600" b="1" dirty="0" smtClean="0"/>
          </a:p>
          <a:p>
            <a:pPr lvl="0"/>
            <a:r>
              <a:rPr lang="en-US" sz="3600" dirty="0" smtClean="0"/>
              <a:t>(multiple </a:t>
            </a:r>
            <a:r>
              <a:rPr lang="en-US" sz="3600" dirty="0" smtClean="0"/>
              <a:t>answers are accepted; answers are not limited to the following)</a:t>
            </a:r>
          </a:p>
          <a:p>
            <a:pPr lvl="0"/>
            <a:endParaRPr lang="en-US" sz="3600" dirty="0"/>
          </a:p>
          <a:p>
            <a:pPr lvl="0"/>
            <a:r>
              <a:rPr lang="en-US" sz="3600" u="sng" dirty="0" err="1" smtClean="0"/>
              <a:t>Vit</a:t>
            </a:r>
            <a:r>
              <a:rPr lang="en-US" sz="3600" u="sng" dirty="0" smtClean="0"/>
              <a:t> A</a:t>
            </a:r>
            <a:r>
              <a:rPr lang="en-US" sz="3600" dirty="0" smtClean="0"/>
              <a:t>: gives you healthy skin, eyes, and hair</a:t>
            </a:r>
          </a:p>
          <a:p>
            <a:pPr lvl="0"/>
            <a:r>
              <a:rPr lang="en-US" sz="3600" u="sng" dirty="0" err="1" smtClean="0"/>
              <a:t>Vit</a:t>
            </a:r>
            <a:r>
              <a:rPr lang="en-US" sz="3600" u="sng" dirty="0" smtClean="0"/>
              <a:t> D</a:t>
            </a:r>
            <a:r>
              <a:rPr lang="en-US" sz="3600" dirty="0" smtClean="0"/>
              <a:t>: bone and teeth development</a:t>
            </a:r>
          </a:p>
          <a:p>
            <a:pPr lvl="0"/>
            <a:r>
              <a:rPr lang="en-US" sz="3600" u="sng" dirty="0" err="1" smtClean="0"/>
              <a:t>Vit</a:t>
            </a:r>
            <a:r>
              <a:rPr lang="en-US" sz="3600" u="sng" dirty="0" smtClean="0"/>
              <a:t> C</a:t>
            </a:r>
            <a:r>
              <a:rPr lang="en-US" sz="3600" dirty="0" smtClean="0"/>
              <a:t>: helps maintain hard bones and teeth; prevents infections, colds, fatigue and stress</a:t>
            </a:r>
          </a:p>
          <a:p>
            <a:pPr lvl="0"/>
            <a:r>
              <a:rPr lang="en-US" sz="3600" u="sng" dirty="0" smtClean="0"/>
              <a:t>Calcium</a:t>
            </a:r>
            <a:r>
              <a:rPr lang="en-US" sz="3600" dirty="0" smtClean="0"/>
              <a:t>: builds bones and teeth</a:t>
            </a:r>
          </a:p>
          <a:p>
            <a:pPr lvl="0"/>
            <a:r>
              <a:rPr lang="en-US" sz="3600" u="sng" dirty="0" smtClean="0"/>
              <a:t>Iron</a:t>
            </a:r>
            <a:r>
              <a:rPr lang="en-US" sz="3600" dirty="0" smtClean="0"/>
              <a:t>: important for the formation of red blood cells </a:t>
            </a:r>
            <a:endParaRPr lang="en-US" sz="3600" dirty="0"/>
          </a:p>
        </p:txBody>
      </p:sp>
      <p:pic>
        <p:nvPicPr>
          <p:cNvPr id="5" name="Picture 2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/>
          <a:srcRect l="25781" t="38667" r="54688" b="22667"/>
          <a:stretch>
            <a:fillRect/>
          </a:stretch>
        </p:blipFill>
        <p:spPr bwMode="auto">
          <a:xfrm>
            <a:off x="7696200" y="5257800"/>
            <a:ext cx="1313793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0" y="228600"/>
            <a:ext cx="5029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[Food Label 100]</a:t>
            </a:r>
          </a:p>
          <a:p>
            <a:endParaRPr lang="en-US" sz="4000" dirty="0" smtClean="0"/>
          </a:p>
          <a:p>
            <a:r>
              <a:rPr lang="en-US" sz="4000" dirty="0" smtClean="0"/>
              <a:t>The label says “2g” under “saturated fat.” This means that:</a:t>
            </a:r>
          </a:p>
        </p:txBody>
      </p:sp>
      <p:pic>
        <p:nvPicPr>
          <p:cNvPr id="3" name="Picture 5"/>
          <p:cNvPicPr>
            <a:picLocks noChangeAspect="1"/>
          </p:cNvPicPr>
          <p:nvPr/>
        </p:nvPicPr>
        <p:blipFill>
          <a:blip r:embed="rId3" cstate="print"/>
          <a:srcRect b="38542"/>
          <a:stretch>
            <a:fillRect/>
          </a:stretch>
        </p:blipFill>
        <p:spPr bwMode="auto">
          <a:xfrm>
            <a:off x="4572000" y="0"/>
            <a:ext cx="4517758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152400" y="4191000"/>
            <a:ext cx="83058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/>
              <a:t>a.) This entire </a:t>
            </a:r>
            <a:r>
              <a:rPr lang="en-US" sz="4000" dirty="0" smtClean="0"/>
              <a:t>product contains 2 grams of saturated fat. </a:t>
            </a:r>
          </a:p>
          <a:p>
            <a:r>
              <a:rPr lang="en-US" sz="4000" dirty="0" smtClean="0"/>
              <a:t>b.) </a:t>
            </a:r>
            <a:r>
              <a:rPr lang="en-US" sz="4000" dirty="0" smtClean="0"/>
              <a:t>One serving </a:t>
            </a:r>
            <a:r>
              <a:rPr lang="en-US" sz="4000" dirty="0" smtClean="0"/>
              <a:t>of this </a:t>
            </a:r>
            <a:r>
              <a:rPr lang="en-US" sz="4000" dirty="0" smtClean="0"/>
              <a:t>product contains 2 grams of </a:t>
            </a:r>
            <a:r>
              <a:rPr lang="en-US" sz="4000" dirty="0" smtClean="0"/>
              <a:t>saturated fat. </a:t>
            </a:r>
            <a:endParaRPr lang="en-US" sz="4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 rot="5400000">
            <a:off x="-1676402" y="3428998"/>
            <a:ext cx="685800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10800000">
            <a:off x="2" y="1219201"/>
            <a:ext cx="914399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10800000">
            <a:off x="2" y="5562600"/>
            <a:ext cx="914399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>
            <a:off x="152399" y="3428997"/>
            <a:ext cx="685800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-152400" y="152400"/>
            <a:ext cx="1905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Food </a:t>
            </a:r>
            <a:r>
              <a:rPr lang="en-US" sz="3000" b="1" dirty="0" smtClean="0"/>
              <a:t>Groups</a:t>
            </a:r>
            <a:endParaRPr lang="en-US" sz="30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1812493" y="304800"/>
            <a:ext cx="16927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Nutrients</a:t>
            </a:r>
            <a:endParaRPr lang="en-US" sz="30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3505200" y="152400"/>
            <a:ext cx="1676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Food Labels</a:t>
            </a:r>
            <a:endParaRPr lang="en-US" sz="30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5150016" y="152400"/>
            <a:ext cx="23175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Physical </a:t>
            </a:r>
            <a:r>
              <a:rPr lang="en-US" sz="3000" b="1" dirty="0" smtClean="0"/>
              <a:t>Activities</a:t>
            </a:r>
            <a:endParaRPr lang="en-US" sz="30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7290608" y="203537"/>
            <a:ext cx="20057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Real life Scenarios</a:t>
            </a:r>
            <a:endParaRPr lang="en-US" sz="3000" b="1" dirty="0"/>
          </a:p>
        </p:txBody>
      </p:sp>
      <p:cxnSp>
        <p:nvCxnSpPr>
          <p:cNvPr id="16" name="Straight Connector 15"/>
          <p:cNvCxnSpPr/>
          <p:nvPr/>
        </p:nvCxnSpPr>
        <p:spPr>
          <a:xfrm rot="5400000">
            <a:off x="3809998" y="3429002"/>
            <a:ext cx="685800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1981198" y="3429002"/>
            <a:ext cx="685800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0800000">
            <a:off x="0" y="2590800"/>
            <a:ext cx="914399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0800000">
            <a:off x="1" y="4114800"/>
            <a:ext cx="914399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hlinkClick r:id="rId2" action="ppaction://hlinksldjump"/>
          </p:cNvPr>
          <p:cNvSpPr txBox="1"/>
          <p:nvPr/>
        </p:nvSpPr>
        <p:spPr>
          <a:xfrm>
            <a:off x="-152400" y="1579602"/>
            <a:ext cx="1905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100</a:t>
            </a:r>
            <a:endParaRPr lang="en-US" sz="3000" b="1" dirty="0"/>
          </a:p>
        </p:txBody>
      </p:sp>
      <p:sp>
        <p:nvSpPr>
          <p:cNvPr id="21" name="TextBox 20">
            <a:hlinkClick r:id="rId3" action="ppaction://hlinksldjump"/>
          </p:cNvPr>
          <p:cNvSpPr txBox="1"/>
          <p:nvPr/>
        </p:nvSpPr>
        <p:spPr>
          <a:xfrm>
            <a:off x="-152400" y="3103602"/>
            <a:ext cx="1905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2</a:t>
            </a:r>
            <a:r>
              <a:rPr lang="en-US" sz="3000" b="1" dirty="0" smtClean="0"/>
              <a:t>00</a:t>
            </a:r>
            <a:endParaRPr lang="en-US" sz="3000" b="1" dirty="0"/>
          </a:p>
        </p:txBody>
      </p:sp>
      <p:sp>
        <p:nvSpPr>
          <p:cNvPr id="22" name="TextBox 21">
            <a:hlinkClick r:id="rId4" action="ppaction://hlinksldjump"/>
          </p:cNvPr>
          <p:cNvSpPr txBox="1"/>
          <p:nvPr/>
        </p:nvSpPr>
        <p:spPr>
          <a:xfrm>
            <a:off x="-152400" y="4627602"/>
            <a:ext cx="1905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300</a:t>
            </a:r>
            <a:endParaRPr lang="en-US" sz="3000" b="1" dirty="0"/>
          </a:p>
        </p:txBody>
      </p:sp>
      <p:sp>
        <p:nvSpPr>
          <p:cNvPr id="23" name="TextBox 22">
            <a:hlinkClick r:id="rId5" action="ppaction://hlinksldjump"/>
          </p:cNvPr>
          <p:cNvSpPr txBox="1"/>
          <p:nvPr/>
        </p:nvSpPr>
        <p:spPr>
          <a:xfrm>
            <a:off x="-76200" y="5999202"/>
            <a:ext cx="1905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4</a:t>
            </a:r>
            <a:r>
              <a:rPr lang="en-US" sz="3000" b="1" dirty="0" smtClean="0"/>
              <a:t>00</a:t>
            </a:r>
            <a:endParaRPr lang="en-US" sz="3000" b="1" dirty="0"/>
          </a:p>
        </p:txBody>
      </p:sp>
      <p:sp>
        <p:nvSpPr>
          <p:cNvPr id="25" name="TextBox 24">
            <a:hlinkClick r:id="rId6" action="ppaction://hlinksldjump"/>
          </p:cNvPr>
          <p:cNvSpPr txBox="1"/>
          <p:nvPr/>
        </p:nvSpPr>
        <p:spPr>
          <a:xfrm>
            <a:off x="1676400" y="1579602"/>
            <a:ext cx="1905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100</a:t>
            </a:r>
            <a:endParaRPr lang="en-US" sz="3000" b="1" dirty="0"/>
          </a:p>
        </p:txBody>
      </p:sp>
      <p:sp>
        <p:nvSpPr>
          <p:cNvPr id="27" name="TextBox 26">
            <a:hlinkClick r:id="rId7" action="ppaction://hlinksldjump"/>
          </p:cNvPr>
          <p:cNvSpPr txBox="1"/>
          <p:nvPr/>
        </p:nvSpPr>
        <p:spPr>
          <a:xfrm>
            <a:off x="1676400" y="3103602"/>
            <a:ext cx="1905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2</a:t>
            </a:r>
            <a:r>
              <a:rPr lang="en-US" sz="3000" b="1" dirty="0" smtClean="0"/>
              <a:t>00</a:t>
            </a:r>
            <a:endParaRPr lang="en-US" sz="3000" b="1" dirty="0"/>
          </a:p>
        </p:txBody>
      </p:sp>
      <p:sp>
        <p:nvSpPr>
          <p:cNvPr id="28" name="TextBox 27">
            <a:hlinkClick r:id="rId8" action="ppaction://hlinksldjump"/>
          </p:cNvPr>
          <p:cNvSpPr txBox="1"/>
          <p:nvPr/>
        </p:nvSpPr>
        <p:spPr>
          <a:xfrm>
            <a:off x="1676400" y="4627602"/>
            <a:ext cx="1905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300</a:t>
            </a:r>
            <a:endParaRPr lang="en-US" sz="3000" b="1" dirty="0"/>
          </a:p>
        </p:txBody>
      </p:sp>
      <p:sp>
        <p:nvSpPr>
          <p:cNvPr id="38" name="TextBox 37">
            <a:hlinkClick r:id="rId9" action="ppaction://hlinksldjump"/>
          </p:cNvPr>
          <p:cNvSpPr txBox="1"/>
          <p:nvPr/>
        </p:nvSpPr>
        <p:spPr>
          <a:xfrm>
            <a:off x="1752600" y="5999202"/>
            <a:ext cx="1905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4</a:t>
            </a:r>
            <a:r>
              <a:rPr lang="en-US" sz="3000" b="1" dirty="0" smtClean="0"/>
              <a:t>00</a:t>
            </a:r>
            <a:endParaRPr lang="en-US" sz="3000" b="1" dirty="0"/>
          </a:p>
        </p:txBody>
      </p:sp>
      <p:sp>
        <p:nvSpPr>
          <p:cNvPr id="39" name="TextBox 38">
            <a:hlinkClick r:id="rId10" action="ppaction://hlinksldjump"/>
          </p:cNvPr>
          <p:cNvSpPr txBox="1"/>
          <p:nvPr/>
        </p:nvSpPr>
        <p:spPr>
          <a:xfrm>
            <a:off x="3352800" y="1600200"/>
            <a:ext cx="1905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100</a:t>
            </a:r>
            <a:endParaRPr lang="en-US" sz="3000" b="1" dirty="0"/>
          </a:p>
        </p:txBody>
      </p:sp>
      <p:sp>
        <p:nvSpPr>
          <p:cNvPr id="40" name="TextBox 39">
            <a:hlinkClick r:id="rId11" action="ppaction://hlinksldjump"/>
          </p:cNvPr>
          <p:cNvSpPr txBox="1"/>
          <p:nvPr/>
        </p:nvSpPr>
        <p:spPr>
          <a:xfrm>
            <a:off x="3352800" y="3124200"/>
            <a:ext cx="1905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2</a:t>
            </a:r>
            <a:r>
              <a:rPr lang="en-US" sz="3000" b="1" dirty="0" smtClean="0"/>
              <a:t>00</a:t>
            </a:r>
            <a:endParaRPr lang="en-US" sz="3000" b="1" dirty="0"/>
          </a:p>
        </p:txBody>
      </p:sp>
      <p:sp>
        <p:nvSpPr>
          <p:cNvPr id="41" name="TextBox 40">
            <a:hlinkClick r:id="rId12" action="ppaction://hlinksldjump"/>
          </p:cNvPr>
          <p:cNvSpPr txBox="1"/>
          <p:nvPr/>
        </p:nvSpPr>
        <p:spPr>
          <a:xfrm>
            <a:off x="3352800" y="4648200"/>
            <a:ext cx="1905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300</a:t>
            </a:r>
            <a:endParaRPr lang="en-US" sz="3000" b="1" dirty="0"/>
          </a:p>
        </p:txBody>
      </p:sp>
      <p:sp>
        <p:nvSpPr>
          <p:cNvPr id="42" name="TextBox 41">
            <a:hlinkClick r:id="rId13" action="ppaction://hlinksldjump"/>
          </p:cNvPr>
          <p:cNvSpPr txBox="1"/>
          <p:nvPr/>
        </p:nvSpPr>
        <p:spPr>
          <a:xfrm>
            <a:off x="3429000" y="6019800"/>
            <a:ext cx="1905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4</a:t>
            </a:r>
            <a:r>
              <a:rPr lang="en-US" sz="3000" b="1" dirty="0" smtClean="0"/>
              <a:t>00</a:t>
            </a:r>
            <a:endParaRPr lang="en-US" sz="3000" b="1" dirty="0"/>
          </a:p>
        </p:txBody>
      </p:sp>
      <p:sp>
        <p:nvSpPr>
          <p:cNvPr id="43" name="TextBox 42">
            <a:hlinkClick r:id="rId14" action="ppaction://hlinksldjump"/>
          </p:cNvPr>
          <p:cNvSpPr txBox="1"/>
          <p:nvPr/>
        </p:nvSpPr>
        <p:spPr>
          <a:xfrm>
            <a:off x="5257800" y="1600200"/>
            <a:ext cx="1905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100</a:t>
            </a:r>
            <a:endParaRPr lang="en-US" sz="3000" b="1" dirty="0"/>
          </a:p>
        </p:txBody>
      </p:sp>
      <p:sp>
        <p:nvSpPr>
          <p:cNvPr id="44" name="TextBox 43">
            <a:hlinkClick r:id="rId15" action="ppaction://hlinksldjump"/>
          </p:cNvPr>
          <p:cNvSpPr txBox="1"/>
          <p:nvPr/>
        </p:nvSpPr>
        <p:spPr>
          <a:xfrm>
            <a:off x="5257800" y="3124200"/>
            <a:ext cx="1905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2</a:t>
            </a:r>
            <a:r>
              <a:rPr lang="en-US" sz="3000" b="1" dirty="0" smtClean="0"/>
              <a:t>00</a:t>
            </a:r>
            <a:endParaRPr lang="en-US" sz="3000" b="1" dirty="0"/>
          </a:p>
        </p:txBody>
      </p:sp>
      <p:sp>
        <p:nvSpPr>
          <p:cNvPr id="45" name="TextBox 44">
            <a:hlinkClick r:id="rId16" action="ppaction://hlinksldjump"/>
          </p:cNvPr>
          <p:cNvSpPr txBox="1"/>
          <p:nvPr/>
        </p:nvSpPr>
        <p:spPr>
          <a:xfrm>
            <a:off x="5257800" y="4648200"/>
            <a:ext cx="1905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300</a:t>
            </a:r>
            <a:endParaRPr lang="en-US" sz="3000" b="1" dirty="0"/>
          </a:p>
        </p:txBody>
      </p:sp>
      <p:sp>
        <p:nvSpPr>
          <p:cNvPr id="46" name="TextBox 45">
            <a:hlinkClick r:id="rId17" action="ppaction://hlinksldjump"/>
          </p:cNvPr>
          <p:cNvSpPr txBox="1"/>
          <p:nvPr/>
        </p:nvSpPr>
        <p:spPr>
          <a:xfrm>
            <a:off x="5334000" y="6019800"/>
            <a:ext cx="1905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4</a:t>
            </a:r>
            <a:r>
              <a:rPr lang="en-US" sz="3000" b="1" dirty="0" smtClean="0"/>
              <a:t>00</a:t>
            </a:r>
            <a:endParaRPr lang="en-US" sz="3000" b="1" dirty="0"/>
          </a:p>
        </p:txBody>
      </p:sp>
      <p:sp>
        <p:nvSpPr>
          <p:cNvPr id="47" name="TextBox 46">
            <a:hlinkClick r:id="rId18" action="ppaction://hlinksldjump"/>
          </p:cNvPr>
          <p:cNvSpPr txBox="1"/>
          <p:nvPr/>
        </p:nvSpPr>
        <p:spPr>
          <a:xfrm>
            <a:off x="7162800" y="1579602"/>
            <a:ext cx="1905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100</a:t>
            </a:r>
            <a:endParaRPr lang="en-US" sz="3000" b="1" dirty="0"/>
          </a:p>
        </p:txBody>
      </p:sp>
      <p:sp>
        <p:nvSpPr>
          <p:cNvPr id="48" name="TextBox 47">
            <a:hlinkClick r:id="rId19" action="ppaction://hlinksldjump"/>
          </p:cNvPr>
          <p:cNvSpPr txBox="1"/>
          <p:nvPr/>
        </p:nvSpPr>
        <p:spPr>
          <a:xfrm>
            <a:off x="7162800" y="3103602"/>
            <a:ext cx="1905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2</a:t>
            </a:r>
            <a:r>
              <a:rPr lang="en-US" sz="3000" b="1" dirty="0" smtClean="0"/>
              <a:t>00</a:t>
            </a:r>
            <a:endParaRPr lang="en-US" sz="3000" b="1" dirty="0"/>
          </a:p>
        </p:txBody>
      </p:sp>
      <p:sp>
        <p:nvSpPr>
          <p:cNvPr id="49" name="TextBox 48">
            <a:hlinkClick r:id="rId20" action="ppaction://hlinksldjump"/>
          </p:cNvPr>
          <p:cNvSpPr txBox="1"/>
          <p:nvPr/>
        </p:nvSpPr>
        <p:spPr>
          <a:xfrm>
            <a:off x="7162800" y="4627602"/>
            <a:ext cx="1905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300</a:t>
            </a:r>
            <a:endParaRPr lang="en-US" sz="3000" b="1" dirty="0"/>
          </a:p>
        </p:txBody>
      </p:sp>
      <p:sp>
        <p:nvSpPr>
          <p:cNvPr id="50" name="TextBox 49">
            <a:hlinkClick r:id="rId21" action="ppaction://hlinksldjump"/>
          </p:cNvPr>
          <p:cNvSpPr txBox="1"/>
          <p:nvPr/>
        </p:nvSpPr>
        <p:spPr>
          <a:xfrm>
            <a:off x="7239000" y="5999202"/>
            <a:ext cx="1905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4</a:t>
            </a:r>
            <a:r>
              <a:rPr lang="en-US" sz="3000" b="1" dirty="0" smtClean="0"/>
              <a:t>00</a:t>
            </a:r>
            <a:endParaRPr lang="en-US" sz="3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28600"/>
            <a:ext cx="5029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[Food Label 100]</a:t>
            </a:r>
          </a:p>
          <a:p>
            <a:endParaRPr lang="en-US" sz="4000" dirty="0" smtClean="0"/>
          </a:p>
          <a:p>
            <a:r>
              <a:rPr lang="en-US" sz="4000" dirty="0" smtClean="0"/>
              <a:t>The label says “2g” under “saturated fat.” This means that:</a:t>
            </a:r>
          </a:p>
          <a:p>
            <a:r>
              <a:rPr lang="en-US" sz="4000" dirty="0" err="1" smtClean="0"/>
              <a:t>Ans</a:t>
            </a:r>
            <a:r>
              <a:rPr lang="en-US" sz="4000" dirty="0" smtClean="0"/>
              <a:t>:</a:t>
            </a:r>
            <a:endParaRPr lang="en-US" sz="40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rcRect b="38542"/>
          <a:stretch>
            <a:fillRect/>
          </a:stretch>
        </p:blipFill>
        <p:spPr bwMode="auto">
          <a:xfrm>
            <a:off x="4572000" y="0"/>
            <a:ext cx="4517758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152400" y="4191000"/>
            <a:ext cx="75438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strike="sngStrike" dirty="0" smtClean="0"/>
              <a:t>a.) This entire </a:t>
            </a:r>
            <a:r>
              <a:rPr lang="en-US" sz="4000" strike="sngStrike" dirty="0" smtClean="0"/>
              <a:t>product contains 2 grams of saturated fat. </a:t>
            </a:r>
          </a:p>
          <a:p>
            <a:r>
              <a:rPr lang="en-US" sz="4000" dirty="0" smtClean="0"/>
              <a:t>b.) </a:t>
            </a:r>
            <a:r>
              <a:rPr lang="en-US" sz="4000" dirty="0" smtClean="0"/>
              <a:t>One serving </a:t>
            </a:r>
            <a:r>
              <a:rPr lang="en-US" sz="4000" dirty="0" smtClean="0"/>
              <a:t>of this </a:t>
            </a:r>
            <a:r>
              <a:rPr lang="en-US" sz="4000" dirty="0" smtClean="0"/>
              <a:t>product contains 2 grams of </a:t>
            </a:r>
            <a:r>
              <a:rPr lang="en-US" sz="4000" dirty="0" smtClean="0"/>
              <a:t>saturated fat. </a:t>
            </a:r>
            <a:endParaRPr lang="en-US" sz="4000" dirty="0" smtClean="0"/>
          </a:p>
        </p:txBody>
      </p:sp>
      <p:pic>
        <p:nvPicPr>
          <p:cNvPr id="8" name="Picture 2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/>
          <a:srcRect l="25781" t="38667" r="54688" b="22667"/>
          <a:stretch>
            <a:fillRect/>
          </a:stretch>
        </p:blipFill>
        <p:spPr bwMode="auto">
          <a:xfrm>
            <a:off x="7696200" y="5257800"/>
            <a:ext cx="1313793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76200" y="1325701"/>
            <a:ext cx="96774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/>
              <a:t>[Food Label 200]</a:t>
            </a:r>
          </a:p>
          <a:p>
            <a:endParaRPr lang="en-US" sz="5000" dirty="0" smtClean="0"/>
          </a:p>
          <a:p>
            <a:r>
              <a:rPr lang="en-US" sz="5000" dirty="0" smtClean="0"/>
              <a:t>How </a:t>
            </a:r>
            <a:r>
              <a:rPr lang="en-US" sz="5000" dirty="0"/>
              <a:t>can you tell how much “energy” a food product contains? </a:t>
            </a:r>
            <a:r>
              <a:rPr lang="en-US" sz="5000" dirty="0" smtClean="0"/>
              <a:t> </a:t>
            </a:r>
            <a:endParaRPr lang="en-US" sz="5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914400" y="533400"/>
            <a:ext cx="800100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[Food </a:t>
            </a:r>
            <a:r>
              <a:rPr lang="en-US" sz="4800" b="1" dirty="0" smtClean="0"/>
              <a:t>Label 200</a:t>
            </a:r>
            <a:r>
              <a:rPr lang="en-US" sz="4800" b="1" dirty="0" smtClean="0"/>
              <a:t>]</a:t>
            </a:r>
          </a:p>
          <a:p>
            <a:pPr lvl="0"/>
            <a:r>
              <a:rPr lang="en-US" sz="5000" dirty="0" err="1" smtClean="0"/>
              <a:t>Ans</a:t>
            </a:r>
            <a:r>
              <a:rPr lang="en-US" sz="5000" dirty="0" smtClean="0"/>
              <a:t>: You can tell how much “energy” a food product contains by looking at how much </a:t>
            </a:r>
            <a:r>
              <a:rPr lang="en-US" sz="5000" b="1" dirty="0" smtClean="0"/>
              <a:t>calories</a:t>
            </a:r>
            <a:r>
              <a:rPr lang="en-US" sz="5000" dirty="0" smtClean="0"/>
              <a:t> it has (as shown in the </a:t>
            </a:r>
            <a:r>
              <a:rPr lang="en-US" sz="5000" b="1" dirty="0" smtClean="0"/>
              <a:t>nutrition label</a:t>
            </a:r>
            <a:r>
              <a:rPr lang="en-US" sz="5000" dirty="0" smtClean="0"/>
              <a:t>). </a:t>
            </a:r>
            <a:endParaRPr lang="en-US" sz="5000" dirty="0"/>
          </a:p>
        </p:txBody>
      </p:sp>
      <p:pic>
        <p:nvPicPr>
          <p:cNvPr id="5" name="Picture 2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/>
          <a:srcRect l="25781" t="38667" r="54688" b="22667"/>
          <a:stretch>
            <a:fillRect/>
          </a:stretch>
        </p:blipFill>
        <p:spPr bwMode="auto">
          <a:xfrm>
            <a:off x="7754007" y="5257800"/>
            <a:ext cx="1313793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28600" y="685800"/>
            <a:ext cx="708659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5000" b="1" dirty="0" smtClean="0"/>
              <a:t>[Food Label 300]</a:t>
            </a:r>
            <a:endParaRPr lang="en-US" sz="5000" b="1" dirty="0" smtClean="0"/>
          </a:p>
          <a:p>
            <a:pPr lvl="0"/>
            <a:r>
              <a:rPr lang="en-US" sz="5000" dirty="0" smtClean="0"/>
              <a:t>By </a:t>
            </a:r>
            <a:r>
              <a:rPr lang="en-US" sz="5000" dirty="0" smtClean="0"/>
              <a:t>looking at a food label, how can you determine if a food product contains too much salt?</a:t>
            </a:r>
            <a:endParaRPr lang="en-US" sz="5000" dirty="0"/>
          </a:p>
        </p:txBody>
      </p:sp>
      <p:pic>
        <p:nvPicPr>
          <p:cNvPr id="29698" name="Picture 2" descr="C:\Users\Karen\AppData\Local\Microsoft\Windows\Temporary Internet Files\Content.IE5\ZQW00271\MP910221085[1]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524" t="1786"/>
          <a:stretch>
            <a:fillRect/>
          </a:stretch>
        </p:blipFill>
        <p:spPr bwMode="auto">
          <a:xfrm>
            <a:off x="6248400" y="2667000"/>
            <a:ext cx="2895600" cy="4191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457200" y="533400"/>
            <a:ext cx="8153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 smtClean="0"/>
              <a:t>[Food Label 300]</a:t>
            </a:r>
          </a:p>
          <a:p>
            <a:pPr lvl="0"/>
            <a:r>
              <a:rPr lang="en-US" sz="4500" dirty="0" err="1" smtClean="0"/>
              <a:t>Ans</a:t>
            </a:r>
            <a:r>
              <a:rPr lang="en-US" sz="4500" dirty="0" smtClean="0"/>
              <a:t>: </a:t>
            </a:r>
          </a:p>
          <a:p>
            <a:pPr lvl="0"/>
            <a:r>
              <a:rPr lang="en-US" sz="4500" dirty="0" smtClean="0"/>
              <a:t>Milligrams of salt ≤ calories</a:t>
            </a:r>
          </a:p>
          <a:p>
            <a:pPr lvl="0"/>
            <a:endParaRPr lang="en-US" sz="4500" dirty="0" smtClean="0"/>
          </a:p>
          <a:p>
            <a:pPr lvl="0"/>
            <a:r>
              <a:rPr lang="en-US" sz="4500" dirty="0" smtClean="0"/>
              <a:t>(For example, if a product contains 500 calories, the amount of salt should be less than 500 milligrams.) </a:t>
            </a:r>
            <a:endParaRPr lang="en-US" sz="4500" dirty="0"/>
          </a:p>
        </p:txBody>
      </p:sp>
      <p:pic>
        <p:nvPicPr>
          <p:cNvPr id="5" name="Picture 2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/>
          <a:srcRect l="25781" t="38667" r="54688" b="22667"/>
          <a:stretch>
            <a:fillRect/>
          </a:stretch>
        </p:blipFill>
        <p:spPr bwMode="auto">
          <a:xfrm>
            <a:off x="7772400" y="5257800"/>
            <a:ext cx="1313793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0" y="152401"/>
            <a:ext cx="762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/>
              <a:t>[Food Label 400]</a:t>
            </a:r>
            <a:endParaRPr lang="en-US" sz="5000" dirty="0"/>
          </a:p>
        </p:txBody>
      </p:sp>
      <p:pic>
        <p:nvPicPr>
          <p:cNvPr id="3" name="Picture 7"/>
          <p:cNvPicPr>
            <a:picLocks noChangeAspect="1"/>
          </p:cNvPicPr>
          <p:nvPr/>
        </p:nvPicPr>
        <p:blipFill>
          <a:blip r:embed="rId3" cstate="print"/>
          <a:srcRect l="72293" r="1646" b="57336"/>
          <a:stretch>
            <a:fillRect/>
          </a:stretch>
        </p:blipFill>
        <p:spPr bwMode="auto">
          <a:xfrm>
            <a:off x="3048000" y="1295400"/>
            <a:ext cx="5755178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28600" y="1905000"/>
            <a:ext cx="2514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How many calories are in this bottle of drink?</a:t>
            </a:r>
            <a:endParaRPr lang="en-US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457200" y="304800"/>
            <a:ext cx="80010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[Food </a:t>
            </a:r>
            <a:r>
              <a:rPr lang="en-US" sz="4800" b="1" dirty="0" smtClean="0"/>
              <a:t>Label 400</a:t>
            </a:r>
            <a:r>
              <a:rPr lang="en-US" sz="4800" b="1" dirty="0" smtClean="0"/>
              <a:t>]</a:t>
            </a:r>
          </a:p>
          <a:p>
            <a:pPr lvl="0"/>
            <a:endParaRPr lang="en-US" sz="5000" dirty="0"/>
          </a:p>
          <a:p>
            <a:pPr lvl="0"/>
            <a:endParaRPr lang="en-US" sz="5000" dirty="0" smtClean="0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3" cstate="print"/>
          <a:srcRect l="72293" r="1646" b="57336"/>
          <a:stretch>
            <a:fillRect/>
          </a:stretch>
        </p:blipFill>
        <p:spPr bwMode="auto">
          <a:xfrm>
            <a:off x="4648200" y="3276600"/>
            <a:ext cx="4362796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81000" y="1676400"/>
            <a:ext cx="7772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/>
              <a:t>2.5 servings x 50 calories per serving = 125 calories</a:t>
            </a:r>
            <a:endParaRPr lang="en-US" sz="5000" b="1" dirty="0"/>
          </a:p>
        </p:txBody>
      </p:sp>
      <p:pic>
        <p:nvPicPr>
          <p:cNvPr id="7" name="Picture 2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/>
          <a:srcRect l="25781" t="38667" r="54688" b="22667"/>
          <a:stretch>
            <a:fillRect/>
          </a:stretch>
        </p:blipFill>
        <p:spPr bwMode="auto">
          <a:xfrm>
            <a:off x="57807" y="5257800"/>
            <a:ext cx="1313793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81000" y="304800"/>
            <a:ext cx="85344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5000" b="1" dirty="0" smtClean="0"/>
              <a:t>[Physical Activity 100]</a:t>
            </a:r>
          </a:p>
          <a:p>
            <a:pPr lvl="0"/>
            <a:r>
              <a:rPr lang="en-US" sz="5000" dirty="0" smtClean="0"/>
              <a:t>What </a:t>
            </a:r>
            <a:r>
              <a:rPr lang="en-US" sz="5000" dirty="0" smtClean="0"/>
              <a:t>are two reasons why exercising is good for you? </a:t>
            </a:r>
            <a:endParaRPr lang="en-US" sz="5000" dirty="0"/>
          </a:p>
        </p:txBody>
      </p:sp>
      <p:pic>
        <p:nvPicPr>
          <p:cNvPr id="25605" name="Picture 5" descr="http://images.free-extras.com/pics/b/basketball_hoop-97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2819400"/>
            <a:ext cx="2695575" cy="3733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52400" y="762000"/>
            <a:ext cx="88392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[Physical Activity 100]</a:t>
            </a:r>
          </a:p>
          <a:p>
            <a:pPr lvl="0"/>
            <a:r>
              <a:rPr lang="en-US" sz="4000" dirty="0" err="1" smtClean="0"/>
              <a:t>Ans</a:t>
            </a:r>
            <a:r>
              <a:rPr lang="en-US" sz="4000" dirty="0" smtClean="0"/>
              <a:t>: (multiple answers are accepted; answers are not limited to the following)</a:t>
            </a:r>
          </a:p>
          <a:p>
            <a:pPr lvl="0"/>
            <a:endParaRPr lang="en-US" sz="4000" dirty="0" smtClean="0"/>
          </a:p>
          <a:p>
            <a:pPr lvl="0"/>
            <a:r>
              <a:rPr lang="en-US" sz="4000" dirty="0" smtClean="0"/>
              <a:t>1. prevents weight gain (obesity) and other related diseases</a:t>
            </a:r>
          </a:p>
          <a:p>
            <a:pPr lvl="0"/>
            <a:r>
              <a:rPr lang="en-US" sz="4000" dirty="0" smtClean="0"/>
              <a:t>2. helps you focus and do better in school</a:t>
            </a:r>
          </a:p>
          <a:p>
            <a:pPr lvl="0"/>
            <a:r>
              <a:rPr lang="en-US" sz="4000" dirty="0" smtClean="0"/>
              <a:t>3. exercising is fun </a:t>
            </a:r>
          </a:p>
          <a:p>
            <a:pPr lvl="0"/>
            <a:r>
              <a:rPr lang="en-US" sz="4000" dirty="0" smtClean="0"/>
              <a:t>4. makes you a stronger person</a:t>
            </a:r>
            <a:endParaRPr lang="en-US" sz="4000" dirty="0"/>
          </a:p>
        </p:txBody>
      </p:sp>
      <p:pic>
        <p:nvPicPr>
          <p:cNvPr id="5" name="Picture 2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/>
          <a:srcRect l="25781" t="38667" r="54688" b="22667"/>
          <a:stretch>
            <a:fillRect/>
          </a:stretch>
        </p:blipFill>
        <p:spPr bwMode="auto">
          <a:xfrm>
            <a:off x="7696200" y="5257800"/>
            <a:ext cx="1313793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9600" y="304800"/>
            <a:ext cx="7848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 smtClean="0"/>
              <a:t>[Physical Activity 2</a:t>
            </a:r>
            <a:r>
              <a:rPr lang="en-US" sz="4500" b="1" dirty="0" smtClean="0"/>
              <a:t>00]</a:t>
            </a:r>
          </a:p>
          <a:p>
            <a:endParaRPr lang="en-US" sz="4500" b="1" dirty="0" smtClean="0"/>
          </a:p>
          <a:p>
            <a:pPr lvl="0"/>
            <a:r>
              <a:rPr lang="en-US" sz="4500" dirty="0" smtClean="0"/>
              <a:t>How many hours of exercise should you get each day? </a:t>
            </a:r>
            <a:endParaRPr lang="en-US" sz="45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21086" y="3205163"/>
            <a:ext cx="5084714" cy="342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762000" y="609600"/>
            <a:ext cx="70865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500" b="1" dirty="0" smtClean="0"/>
              <a:t>[Food Group 100]</a:t>
            </a:r>
          </a:p>
          <a:p>
            <a:pPr lvl="0"/>
            <a:endParaRPr lang="en-US" sz="4500" b="1" dirty="0" smtClean="0"/>
          </a:p>
          <a:p>
            <a:pPr lvl="0"/>
            <a:r>
              <a:rPr lang="en-US" sz="4500" dirty="0" smtClean="0"/>
              <a:t>How many servings of fruits should we eat each day?</a:t>
            </a:r>
            <a:endParaRPr lang="en-US" sz="45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86245" y="3500438"/>
            <a:ext cx="4595555" cy="305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9600" y="304800"/>
            <a:ext cx="7848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 smtClean="0"/>
              <a:t>[Physical Activity 2</a:t>
            </a:r>
            <a:r>
              <a:rPr lang="en-US" sz="4500" b="1" dirty="0" smtClean="0"/>
              <a:t>00]</a:t>
            </a:r>
          </a:p>
          <a:p>
            <a:endParaRPr lang="en-US" sz="4500" b="1" dirty="0" smtClean="0"/>
          </a:p>
          <a:p>
            <a:pPr lvl="0"/>
            <a:r>
              <a:rPr lang="en-US" sz="4500" dirty="0" smtClean="0"/>
              <a:t>How many hours of exercise should you get each day?</a:t>
            </a:r>
          </a:p>
          <a:p>
            <a:pPr lvl="0"/>
            <a:endParaRPr lang="en-US" sz="4500" dirty="0" smtClean="0"/>
          </a:p>
          <a:p>
            <a:pPr lvl="0"/>
            <a:r>
              <a:rPr lang="en-US" sz="4500" dirty="0" err="1" smtClean="0"/>
              <a:t>Ans</a:t>
            </a:r>
            <a:r>
              <a:rPr lang="en-US" sz="4500" dirty="0" smtClean="0"/>
              <a:t>: ONE hour </a:t>
            </a:r>
            <a:endParaRPr lang="en-US" sz="4500" dirty="0"/>
          </a:p>
        </p:txBody>
      </p:sp>
      <p:pic>
        <p:nvPicPr>
          <p:cNvPr id="6" name="Picture 2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/>
          <a:srcRect l="25781" t="38667" r="54688" b="22667"/>
          <a:stretch>
            <a:fillRect/>
          </a:stretch>
        </p:blipFill>
        <p:spPr bwMode="auto">
          <a:xfrm>
            <a:off x="7696200" y="5257800"/>
            <a:ext cx="1313793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09600" y="304800"/>
            <a:ext cx="7848600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 smtClean="0"/>
              <a:t>[Physical Activity 3</a:t>
            </a:r>
            <a:r>
              <a:rPr lang="en-US" sz="4500" b="1" dirty="0" smtClean="0"/>
              <a:t>00]</a:t>
            </a:r>
          </a:p>
          <a:p>
            <a:endParaRPr lang="en-US" sz="4500" dirty="0" smtClean="0"/>
          </a:p>
          <a:p>
            <a:r>
              <a:rPr lang="en-US" sz="4500" dirty="0" smtClean="0"/>
              <a:t>Running </a:t>
            </a:r>
            <a:r>
              <a:rPr lang="en-US" sz="4500" dirty="0"/>
              <a:t>is a type </a:t>
            </a:r>
            <a:r>
              <a:rPr lang="en-US" sz="4500" dirty="0" smtClean="0"/>
              <a:t>of  </a:t>
            </a:r>
          </a:p>
          <a:p>
            <a:endParaRPr lang="en-US" sz="4500" dirty="0"/>
          </a:p>
          <a:p>
            <a:r>
              <a:rPr lang="en-US" sz="4500" dirty="0" smtClean="0"/>
              <a:t>a.) strength </a:t>
            </a:r>
            <a:r>
              <a:rPr lang="en-US" sz="4500" dirty="0"/>
              <a:t>training exercise.</a:t>
            </a:r>
            <a:endParaRPr lang="en-US" sz="4500" dirty="0" smtClean="0"/>
          </a:p>
          <a:p>
            <a:r>
              <a:rPr lang="en-US" sz="4500" dirty="0" smtClean="0"/>
              <a:t>b.) stretching </a:t>
            </a:r>
            <a:r>
              <a:rPr lang="en-US" sz="4500" dirty="0"/>
              <a:t>exercise.    </a:t>
            </a:r>
            <a:endParaRPr lang="en-US" sz="4500" dirty="0" smtClean="0"/>
          </a:p>
          <a:p>
            <a:r>
              <a:rPr lang="en-US" sz="4500" dirty="0" smtClean="0"/>
              <a:t>c.) aerobic </a:t>
            </a:r>
            <a:r>
              <a:rPr lang="en-US" sz="4500" dirty="0"/>
              <a:t>exercise.</a:t>
            </a:r>
            <a:endParaRPr lang="en-US" sz="4500" dirty="0" smtClean="0"/>
          </a:p>
          <a:p>
            <a:pPr lvl="0"/>
            <a:endParaRPr lang="en-US" sz="4500" dirty="0" smtClean="0"/>
          </a:p>
          <a:p>
            <a:pPr lvl="0"/>
            <a:r>
              <a:rPr lang="en-US" sz="4500" dirty="0" smtClean="0"/>
              <a:t> </a:t>
            </a:r>
            <a:endParaRPr lang="en-US" sz="4500" dirty="0"/>
          </a:p>
        </p:txBody>
      </p:sp>
      <p:pic>
        <p:nvPicPr>
          <p:cNvPr id="38913" name="Picture 1" descr="C:\Users\Karen\AppData\Local\Microsoft\Windows\Temporary Internet Files\Content.IE5\10F8D2TM\MC900295449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83240" y="3847723"/>
            <a:ext cx="1703560" cy="285787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838200" y="610136"/>
            <a:ext cx="8001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 smtClean="0"/>
              <a:t>[Physical Activity 300]</a:t>
            </a:r>
            <a:endParaRPr lang="en-US" sz="4500" b="1" dirty="0" smtClean="0"/>
          </a:p>
          <a:p>
            <a:r>
              <a:rPr lang="en-US" sz="4500" dirty="0" err="1" smtClean="0"/>
              <a:t>Ans</a:t>
            </a:r>
            <a:r>
              <a:rPr lang="en-US" sz="4500" dirty="0" smtClean="0"/>
              <a:t>: Running </a:t>
            </a:r>
            <a:r>
              <a:rPr lang="en-US" sz="4500" dirty="0"/>
              <a:t>is a type </a:t>
            </a:r>
            <a:r>
              <a:rPr lang="en-US" sz="4500" dirty="0" smtClean="0"/>
              <a:t>of  </a:t>
            </a:r>
          </a:p>
          <a:p>
            <a:endParaRPr lang="en-US" sz="4500" dirty="0"/>
          </a:p>
          <a:p>
            <a:r>
              <a:rPr lang="en-US" sz="4500" strike="sngStrike" dirty="0" smtClean="0"/>
              <a:t>a.) strength </a:t>
            </a:r>
            <a:r>
              <a:rPr lang="en-US" sz="4500" strike="sngStrike" dirty="0"/>
              <a:t>training exercise.</a:t>
            </a:r>
            <a:endParaRPr lang="en-US" sz="4500" strike="sngStrike" dirty="0" smtClean="0"/>
          </a:p>
          <a:p>
            <a:r>
              <a:rPr lang="en-US" sz="4500" strike="sngStrike" dirty="0" smtClean="0"/>
              <a:t>b.) stretching </a:t>
            </a:r>
            <a:r>
              <a:rPr lang="en-US" sz="4500" strike="sngStrike" dirty="0"/>
              <a:t>exercise.    </a:t>
            </a:r>
            <a:endParaRPr lang="en-US" sz="4500" strike="sngStrike" dirty="0" smtClean="0"/>
          </a:p>
          <a:p>
            <a:r>
              <a:rPr lang="en-US" sz="4500" dirty="0" smtClean="0"/>
              <a:t>c.) aerobic </a:t>
            </a:r>
            <a:r>
              <a:rPr lang="en-US" sz="4500" dirty="0"/>
              <a:t>exercise.</a:t>
            </a:r>
            <a:endParaRPr lang="en-US" sz="4500" dirty="0" smtClean="0"/>
          </a:p>
          <a:p>
            <a:pPr lvl="0"/>
            <a:endParaRPr lang="en-US" sz="4500" dirty="0" smtClean="0"/>
          </a:p>
          <a:p>
            <a:pPr lvl="0"/>
            <a:r>
              <a:rPr lang="en-US" sz="4500" dirty="0" smtClean="0"/>
              <a:t> </a:t>
            </a:r>
            <a:endParaRPr lang="en-US" sz="4500" dirty="0"/>
          </a:p>
        </p:txBody>
      </p:sp>
      <p:pic>
        <p:nvPicPr>
          <p:cNvPr id="5" name="Picture 2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/>
          <a:srcRect l="25781" t="38667" r="54688" b="22667"/>
          <a:stretch>
            <a:fillRect/>
          </a:stretch>
        </p:blipFill>
        <p:spPr bwMode="auto">
          <a:xfrm>
            <a:off x="7696200" y="5257800"/>
            <a:ext cx="1313793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28600" y="0"/>
            <a:ext cx="7848600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 smtClean="0"/>
              <a:t>[Physical Activity 4</a:t>
            </a:r>
            <a:r>
              <a:rPr lang="en-US" sz="4500" b="1" dirty="0" smtClean="0"/>
              <a:t>00]</a:t>
            </a:r>
          </a:p>
          <a:p>
            <a:endParaRPr lang="en-US" sz="4500" dirty="0" smtClean="0"/>
          </a:p>
          <a:p>
            <a:r>
              <a:rPr lang="en-US" sz="4500" dirty="0" smtClean="0"/>
              <a:t>If you consume more calories than your body needs, the excess calories will be stored as _________. </a:t>
            </a:r>
            <a:endParaRPr lang="en-US" sz="4500" dirty="0" smtClean="0"/>
          </a:p>
          <a:p>
            <a:pPr lvl="0"/>
            <a:r>
              <a:rPr lang="en-US" sz="4500" dirty="0" smtClean="0"/>
              <a:t> </a:t>
            </a:r>
            <a:endParaRPr lang="en-US" sz="45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 l="13675"/>
          <a:stretch>
            <a:fillRect/>
          </a:stretch>
        </p:blipFill>
        <p:spPr bwMode="auto">
          <a:xfrm>
            <a:off x="4572000" y="3505200"/>
            <a:ext cx="4305300" cy="330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9600" y="304800"/>
            <a:ext cx="7848600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 smtClean="0"/>
              <a:t>[Physical Activity 4</a:t>
            </a:r>
            <a:r>
              <a:rPr lang="en-US" sz="4500" b="1" dirty="0" smtClean="0"/>
              <a:t>00]</a:t>
            </a:r>
          </a:p>
          <a:p>
            <a:endParaRPr lang="en-US" sz="4500" dirty="0" smtClean="0"/>
          </a:p>
          <a:p>
            <a:r>
              <a:rPr lang="en-US" sz="4500" dirty="0" smtClean="0"/>
              <a:t>If you consume more calories than your body needs, the excess calories will be stored as </a:t>
            </a:r>
            <a:r>
              <a:rPr lang="en-US" sz="4500" b="1" u="sng" dirty="0" smtClean="0">
                <a:solidFill>
                  <a:schemeClr val="tx2">
                    <a:lumMod val="75000"/>
                  </a:schemeClr>
                </a:solidFill>
              </a:rPr>
              <a:t>fat</a:t>
            </a:r>
            <a:r>
              <a:rPr lang="en-US" sz="4500" dirty="0" smtClean="0"/>
              <a:t>. </a:t>
            </a:r>
            <a:endParaRPr lang="en-US" sz="4500" dirty="0" smtClean="0"/>
          </a:p>
          <a:p>
            <a:pPr lvl="0"/>
            <a:r>
              <a:rPr lang="en-US" sz="4500" dirty="0" smtClean="0"/>
              <a:t> </a:t>
            </a:r>
            <a:endParaRPr lang="en-US" sz="4500" dirty="0"/>
          </a:p>
        </p:txBody>
      </p:sp>
      <p:pic>
        <p:nvPicPr>
          <p:cNvPr id="6" name="Picture 2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/>
          <a:srcRect l="25781" t="38667" r="54688" b="22667"/>
          <a:stretch>
            <a:fillRect/>
          </a:stretch>
        </p:blipFill>
        <p:spPr bwMode="auto">
          <a:xfrm>
            <a:off x="7696200" y="5257800"/>
            <a:ext cx="1313793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76200" y="76200"/>
            <a:ext cx="7848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[Scenario 100]</a:t>
            </a:r>
          </a:p>
          <a:p>
            <a:endParaRPr lang="en-US" sz="4000" b="1" dirty="0" smtClean="0"/>
          </a:p>
          <a:p>
            <a:r>
              <a:rPr lang="en-US" sz="4000" b="1" dirty="0" smtClean="0"/>
              <a:t>Your friend Christina eats </a:t>
            </a:r>
            <a:r>
              <a:rPr lang="en-US" sz="4000" b="1" dirty="0" smtClean="0"/>
              <a:t>packaged cookies and fast food every day and doesn’t like to eat vegetables and fruits</a:t>
            </a:r>
            <a:r>
              <a:rPr lang="en-US" sz="4000" b="1" dirty="0" smtClean="0"/>
              <a:t>. Name </a:t>
            </a:r>
            <a:r>
              <a:rPr lang="en-US" sz="4000" b="1" u="sng" dirty="0" smtClean="0"/>
              <a:t>2 nutrients </a:t>
            </a:r>
            <a:r>
              <a:rPr lang="en-US" sz="4000" b="1" dirty="0" smtClean="0"/>
              <a:t>that she may be</a:t>
            </a:r>
            <a:r>
              <a:rPr lang="en-US" sz="4000" b="1" u="sng" dirty="0" smtClean="0"/>
              <a:t> getting too much</a:t>
            </a:r>
            <a:r>
              <a:rPr lang="en-US" sz="4000" b="1" dirty="0" smtClean="0"/>
              <a:t>. </a:t>
            </a:r>
            <a:endParaRPr lang="en-US" sz="4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2739" y="4419600"/>
            <a:ext cx="3661261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81000" y="304800"/>
            <a:ext cx="85344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 smtClean="0"/>
              <a:t>[Scenario 100]</a:t>
            </a:r>
          </a:p>
          <a:p>
            <a:endParaRPr lang="en-US" sz="4800" b="1" dirty="0" smtClean="0"/>
          </a:p>
          <a:p>
            <a:r>
              <a:rPr lang="en-US" sz="3400" b="1" dirty="0" smtClean="0"/>
              <a:t>Your friend Christina eats </a:t>
            </a:r>
            <a:r>
              <a:rPr lang="en-US" sz="3400" b="1" dirty="0" smtClean="0"/>
              <a:t>packaged cookies and fast food every day and doesn’t like to eat vegetables and fruits</a:t>
            </a:r>
            <a:r>
              <a:rPr lang="en-US" sz="3400" b="1" dirty="0" smtClean="0"/>
              <a:t>. Name </a:t>
            </a:r>
            <a:r>
              <a:rPr lang="en-US" sz="3400" b="1" u="sng" dirty="0" smtClean="0"/>
              <a:t>2 nutrients </a:t>
            </a:r>
            <a:r>
              <a:rPr lang="en-US" sz="3400" b="1" dirty="0" smtClean="0"/>
              <a:t>that she may be getting too much. </a:t>
            </a:r>
          </a:p>
          <a:p>
            <a:endParaRPr lang="en-US" sz="3500" b="1" dirty="0" smtClean="0"/>
          </a:p>
          <a:p>
            <a:r>
              <a:rPr lang="en-US" sz="4000" b="1" dirty="0" err="1" smtClean="0"/>
              <a:t>Ans</a:t>
            </a:r>
            <a:r>
              <a:rPr lang="en-US" sz="4000" b="1" dirty="0" smtClean="0"/>
              <a:t>: </a:t>
            </a:r>
          </a:p>
          <a:p>
            <a:r>
              <a:rPr lang="en-US" sz="4000" b="1" dirty="0" smtClean="0"/>
              <a:t>Sugar (carbohydrate), fat, salt (mineral)….</a:t>
            </a:r>
            <a:endParaRPr lang="en-US" sz="4000" dirty="0"/>
          </a:p>
        </p:txBody>
      </p:sp>
      <p:pic>
        <p:nvPicPr>
          <p:cNvPr id="4" name="Picture 2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/>
          <a:srcRect l="25781" t="38667" r="54688" b="22667"/>
          <a:stretch>
            <a:fillRect/>
          </a:stretch>
        </p:blipFill>
        <p:spPr bwMode="auto">
          <a:xfrm>
            <a:off x="7696200" y="5257800"/>
            <a:ext cx="1313793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04800" y="228600"/>
            <a:ext cx="7848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[Scenario 200]</a:t>
            </a:r>
          </a:p>
          <a:p>
            <a:endParaRPr lang="en-US" sz="4000" b="1" dirty="0" smtClean="0"/>
          </a:p>
          <a:p>
            <a:r>
              <a:rPr lang="en-US" sz="4000" b="1" dirty="0" smtClean="0"/>
              <a:t>Your friend Christina eats </a:t>
            </a:r>
            <a:r>
              <a:rPr lang="en-US" sz="4000" b="1" dirty="0" smtClean="0"/>
              <a:t>packaged cookies and fast food every day and doesn’t like to eat vegetables and fruits</a:t>
            </a:r>
            <a:r>
              <a:rPr lang="en-US" sz="4000" b="1" dirty="0" smtClean="0"/>
              <a:t>. Name </a:t>
            </a:r>
            <a:r>
              <a:rPr lang="en-US" sz="4000" b="1" u="sng" dirty="0" smtClean="0"/>
              <a:t>2 nutrients </a:t>
            </a:r>
            <a:r>
              <a:rPr lang="en-US" sz="4000" b="1" dirty="0" smtClean="0"/>
              <a:t>that she may be </a:t>
            </a:r>
            <a:r>
              <a:rPr lang="en-US" sz="4000" b="1" u="sng" dirty="0" smtClean="0"/>
              <a:t>lacking</a:t>
            </a:r>
            <a:r>
              <a:rPr lang="en-US" sz="4000" b="1" dirty="0" smtClean="0"/>
              <a:t>. </a:t>
            </a:r>
            <a:endParaRPr lang="en-US" sz="4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1737" y="3886200"/>
            <a:ext cx="2605063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81000" y="304800"/>
            <a:ext cx="85344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 smtClean="0"/>
              <a:t>[Scenario 200]</a:t>
            </a:r>
          </a:p>
          <a:p>
            <a:endParaRPr lang="en-US" sz="4800" b="1" dirty="0" smtClean="0"/>
          </a:p>
          <a:p>
            <a:r>
              <a:rPr lang="en-US" sz="3400" b="1" dirty="0" smtClean="0"/>
              <a:t>Your friend Christina eats </a:t>
            </a:r>
            <a:r>
              <a:rPr lang="en-US" sz="3400" b="1" dirty="0" smtClean="0"/>
              <a:t>packaged cookies and fast food every day and doesn’t like to eat vegetables and fruits</a:t>
            </a:r>
            <a:r>
              <a:rPr lang="en-US" sz="3400" b="1" dirty="0" smtClean="0"/>
              <a:t>. Name 2 nutrients that she may be lacking. </a:t>
            </a:r>
          </a:p>
          <a:p>
            <a:endParaRPr lang="en-US" sz="3500" b="1" dirty="0" smtClean="0"/>
          </a:p>
          <a:p>
            <a:r>
              <a:rPr lang="en-US" sz="4000" b="1" dirty="0" err="1" smtClean="0"/>
              <a:t>Ans</a:t>
            </a:r>
            <a:r>
              <a:rPr lang="en-US" sz="4000" b="1" dirty="0" smtClean="0"/>
              <a:t>: (answers are not limited to the ones below)</a:t>
            </a:r>
          </a:p>
          <a:p>
            <a:r>
              <a:rPr lang="en-US" sz="4000" b="1" dirty="0" smtClean="0"/>
              <a:t>Vitamins, minerals, fiber….</a:t>
            </a:r>
            <a:endParaRPr lang="en-US" sz="4000" dirty="0"/>
          </a:p>
        </p:txBody>
      </p:sp>
      <p:pic>
        <p:nvPicPr>
          <p:cNvPr id="4" name="Picture 2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/>
          <a:srcRect l="25781" t="38667" r="54688" b="22667"/>
          <a:stretch>
            <a:fillRect/>
          </a:stretch>
        </p:blipFill>
        <p:spPr bwMode="auto">
          <a:xfrm>
            <a:off x="7696200" y="5181600"/>
            <a:ext cx="1313793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76200" y="228600"/>
            <a:ext cx="8763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[Scenario 300]</a:t>
            </a:r>
          </a:p>
          <a:p>
            <a:endParaRPr lang="en-US" sz="4000" b="1" dirty="0" smtClean="0"/>
          </a:p>
          <a:p>
            <a:pPr lvl="0"/>
            <a:r>
              <a:rPr lang="en-US" sz="4000" dirty="0" smtClean="0"/>
              <a:t>Your friend Stephanie thinks that packaged, processed </a:t>
            </a:r>
            <a:r>
              <a:rPr lang="en-US" sz="4000" dirty="0" smtClean="0"/>
              <a:t>food </a:t>
            </a:r>
            <a:r>
              <a:rPr lang="en-US" sz="4000" dirty="0" smtClean="0"/>
              <a:t>is better </a:t>
            </a:r>
            <a:r>
              <a:rPr lang="en-US" sz="4000" dirty="0" smtClean="0"/>
              <a:t>than whole, fresh </a:t>
            </a:r>
            <a:r>
              <a:rPr lang="en-US" sz="4000" dirty="0" smtClean="0"/>
              <a:t>food. Is she right? Why or why not?</a:t>
            </a:r>
            <a:endParaRPr lang="en-US" sz="4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3412" y="3636767"/>
            <a:ext cx="2963388" cy="2764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762000" y="609600"/>
            <a:ext cx="708659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/>
              <a:t>[Food Group 1</a:t>
            </a:r>
            <a:r>
              <a:rPr lang="en-US" sz="5400" b="1" dirty="0" smtClean="0"/>
              <a:t>00]</a:t>
            </a:r>
          </a:p>
          <a:p>
            <a:endParaRPr lang="en-US" sz="5400" dirty="0" smtClean="0"/>
          </a:p>
          <a:p>
            <a:pPr lvl="0"/>
            <a:r>
              <a:rPr lang="en-US" sz="5000" dirty="0" err="1" smtClean="0"/>
              <a:t>Ans</a:t>
            </a:r>
            <a:r>
              <a:rPr lang="en-US" sz="5000" dirty="0" smtClean="0"/>
              <a:t>: 2-3 servings</a:t>
            </a:r>
            <a:endParaRPr lang="en-US" sz="5000" dirty="0"/>
          </a:p>
        </p:txBody>
      </p:sp>
      <p:pic>
        <p:nvPicPr>
          <p:cNvPr id="1026" name="Picture 2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/>
          <a:srcRect l="25781" t="38667" r="54688" b="22667"/>
          <a:stretch>
            <a:fillRect/>
          </a:stretch>
        </p:blipFill>
        <p:spPr bwMode="auto">
          <a:xfrm>
            <a:off x="-1" y="5334000"/>
            <a:ext cx="1313793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200" y="76200"/>
            <a:ext cx="8001000" cy="6386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 smtClean="0"/>
              <a:t>[Scenario 300]</a:t>
            </a:r>
          </a:p>
          <a:p>
            <a:endParaRPr lang="en-US" sz="3600" b="1" dirty="0" smtClean="0"/>
          </a:p>
          <a:p>
            <a:pPr lvl="0"/>
            <a:r>
              <a:rPr lang="en-US" sz="3600" dirty="0" smtClean="0"/>
              <a:t>Your friend Stephanie thinks that </a:t>
            </a:r>
            <a:r>
              <a:rPr lang="en-US" sz="3600" dirty="0" smtClean="0"/>
              <a:t>packaged food better than whole, fresh </a:t>
            </a:r>
            <a:r>
              <a:rPr lang="en-US" sz="3600" dirty="0" smtClean="0"/>
              <a:t>food. Is she right? Why or why not?</a:t>
            </a:r>
          </a:p>
          <a:p>
            <a:pPr lvl="0"/>
            <a:endParaRPr lang="en-US" sz="3600" dirty="0" smtClean="0"/>
          </a:p>
          <a:p>
            <a:pPr lvl="0"/>
            <a:r>
              <a:rPr lang="en-US" sz="4400" dirty="0" smtClean="0"/>
              <a:t>No, because when foods get processed/packaged, many important nutrients are taken out in the process. </a:t>
            </a:r>
            <a:endParaRPr lang="en-US" sz="4400" dirty="0"/>
          </a:p>
        </p:txBody>
      </p:sp>
      <p:pic>
        <p:nvPicPr>
          <p:cNvPr id="7" name="Picture 2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/>
          <a:srcRect l="25781" t="38667" r="54688" b="22667"/>
          <a:stretch>
            <a:fillRect/>
          </a:stretch>
        </p:blipFill>
        <p:spPr bwMode="auto">
          <a:xfrm>
            <a:off x="7772400" y="5257800"/>
            <a:ext cx="1313793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52400" y="375315"/>
            <a:ext cx="8763000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 smtClean="0"/>
              <a:t>[Scenario 400]</a:t>
            </a:r>
          </a:p>
          <a:p>
            <a:endParaRPr lang="en-US" sz="4800" b="1" dirty="0" smtClean="0"/>
          </a:p>
          <a:p>
            <a:pPr lvl="0"/>
            <a:r>
              <a:rPr lang="en-US" sz="4800" dirty="0" smtClean="0"/>
              <a:t>How can you have access to </a:t>
            </a:r>
            <a:r>
              <a:rPr lang="en-US" sz="4800" dirty="0" smtClean="0"/>
              <a:t>healthy </a:t>
            </a:r>
            <a:r>
              <a:rPr lang="en-US" sz="4800" dirty="0" smtClean="0"/>
              <a:t>foods without spending a lot of money?</a:t>
            </a:r>
          </a:p>
          <a:p>
            <a:pPr lvl="0"/>
            <a:r>
              <a:rPr lang="en-US" sz="4800" dirty="0" smtClean="0"/>
              <a:t>Provide one tip. </a:t>
            </a:r>
            <a:endParaRPr lang="en-US" sz="4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0" y="4343400"/>
            <a:ext cx="2540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/>
          <a:srcRect l="25781" t="38667" r="54688" b="22667"/>
          <a:stretch>
            <a:fillRect/>
          </a:stretch>
        </p:blipFill>
        <p:spPr bwMode="auto">
          <a:xfrm>
            <a:off x="7830207" y="5334000"/>
            <a:ext cx="1313793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6200" y="152400"/>
            <a:ext cx="861060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/>
              <a:t>[Scenario 400]</a:t>
            </a:r>
          </a:p>
          <a:p>
            <a:r>
              <a:rPr lang="en-US" sz="3500" dirty="0" smtClean="0"/>
              <a:t>(answers are not limited to the following; students only need to provide ONE tip)</a:t>
            </a:r>
          </a:p>
          <a:p>
            <a:endParaRPr lang="en-US" sz="3500" dirty="0" smtClean="0"/>
          </a:p>
          <a:p>
            <a:pPr lvl="0"/>
            <a:r>
              <a:rPr lang="en-US" sz="3500" dirty="0" smtClean="0"/>
              <a:t>1. </a:t>
            </a:r>
            <a:r>
              <a:rPr lang="en-US" sz="3500" dirty="0" smtClean="0"/>
              <a:t>Buy fruits that are in season, because they are not only more nutritious, but are also </a:t>
            </a:r>
            <a:r>
              <a:rPr lang="en-US" sz="3500" dirty="0" smtClean="0"/>
              <a:t>cheaper. </a:t>
            </a:r>
            <a:endParaRPr lang="en-US" sz="3500" dirty="0" smtClean="0"/>
          </a:p>
          <a:p>
            <a:pPr lvl="0"/>
            <a:r>
              <a:rPr lang="en-US" sz="3500" dirty="0" smtClean="0"/>
              <a:t>2. </a:t>
            </a:r>
            <a:r>
              <a:rPr lang="en-US" sz="3500" dirty="0" smtClean="0"/>
              <a:t>Check out a few supermarkets or grocery stores to find out which </a:t>
            </a:r>
            <a:r>
              <a:rPr lang="en-US" sz="3500" dirty="0" smtClean="0"/>
              <a:t>stores </a:t>
            </a:r>
            <a:r>
              <a:rPr lang="en-US" sz="3500" dirty="0" smtClean="0"/>
              <a:t>usually sell cheaper </a:t>
            </a:r>
            <a:r>
              <a:rPr lang="en-US" sz="3500" dirty="0" smtClean="0"/>
              <a:t>fruits/vegetables</a:t>
            </a:r>
            <a:r>
              <a:rPr lang="en-US" sz="3500" dirty="0" smtClean="0"/>
              <a:t>. </a:t>
            </a:r>
          </a:p>
          <a:p>
            <a:r>
              <a:rPr lang="en-US" sz="3500" dirty="0" smtClean="0"/>
              <a:t>3. If you have time, you can grow your own vegetables in a yard or in a pot.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762000" y="609600"/>
            <a:ext cx="708659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500" b="1" dirty="0" smtClean="0"/>
              <a:t>[Food Group 200]</a:t>
            </a:r>
            <a:endParaRPr lang="en-US" sz="4500" b="1" dirty="0" smtClean="0"/>
          </a:p>
          <a:p>
            <a:pPr lvl="0"/>
            <a:r>
              <a:rPr lang="en-US" sz="4500" dirty="0" smtClean="0"/>
              <a:t>We </a:t>
            </a:r>
            <a:r>
              <a:rPr lang="en-US" sz="4500" dirty="0" smtClean="0"/>
              <a:t>can categorize food into six groups. Three of them are </a:t>
            </a:r>
            <a:r>
              <a:rPr lang="en-US" sz="4500" u="sng" dirty="0" smtClean="0"/>
              <a:t>grains, oils, and fruits</a:t>
            </a:r>
            <a:r>
              <a:rPr lang="en-US" sz="4500" dirty="0" smtClean="0"/>
              <a:t>. What are the other three food groups? </a:t>
            </a:r>
            <a:endParaRPr lang="en-US" sz="4500" dirty="0"/>
          </a:p>
        </p:txBody>
      </p:sp>
      <p:pic>
        <p:nvPicPr>
          <p:cNvPr id="18" name="Picture 1"/>
          <p:cNvPicPr>
            <a:picLocks noChangeAspect="1" noChangeArrowheads="1"/>
          </p:cNvPicPr>
          <p:nvPr/>
        </p:nvPicPr>
        <p:blipFill>
          <a:blip r:embed="rId3" cstate="print"/>
          <a:srcRect l="7031" t="32668" r="32813" b="10001"/>
          <a:stretch>
            <a:fillRect/>
          </a:stretch>
        </p:blipFill>
        <p:spPr bwMode="auto">
          <a:xfrm>
            <a:off x="5029200" y="4495800"/>
            <a:ext cx="3733800" cy="2088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762000" y="609600"/>
            <a:ext cx="708659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/>
              <a:t>[Food Group </a:t>
            </a:r>
            <a:r>
              <a:rPr lang="en-US" sz="5400" b="1" dirty="0" smtClean="0"/>
              <a:t>200]</a:t>
            </a:r>
          </a:p>
          <a:p>
            <a:endParaRPr lang="en-US" sz="5400" dirty="0" smtClean="0"/>
          </a:p>
          <a:p>
            <a:pPr lvl="0"/>
            <a:r>
              <a:rPr lang="en-US" sz="5000" dirty="0" err="1" smtClean="0"/>
              <a:t>Ans</a:t>
            </a:r>
            <a:r>
              <a:rPr lang="en-US" sz="5000" dirty="0" smtClean="0"/>
              <a:t>: Vegetables, diary, and </a:t>
            </a:r>
            <a:r>
              <a:rPr lang="en-US" sz="5000" dirty="0" smtClean="0"/>
              <a:t>meat/beans </a:t>
            </a:r>
            <a:endParaRPr lang="en-US" sz="5000" dirty="0"/>
          </a:p>
        </p:txBody>
      </p:sp>
      <p:pic>
        <p:nvPicPr>
          <p:cNvPr id="32770" name="Picture 2" descr="http://www.crossfitoakland.com/old_site/Colorful-vegetables-75587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86225" y="3352508"/>
            <a:ext cx="4371975" cy="3276891"/>
          </a:xfrm>
          <a:prstGeom prst="rect">
            <a:avLst/>
          </a:prstGeom>
          <a:noFill/>
        </p:spPr>
      </p:pic>
      <p:pic>
        <p:nvPicPr>
          <p:cNvPr id="9" name="Picture 2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/>
          <a:srcRect l="25781" t="38667" r="54688" b="22667"/>
          <a:stretch>
            <a:fillRect/>
          </a:stretch>
        </p:blipFill>
        <p:spPr bwMode="auto">
          <a:xfrm>
            <a:off x="-1" y="5334000"/>
            <a:ext cx="1313793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52401" y="170795"/>
            <a:ext cx="7086599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[Food Group 300]</a:t>
            </a:r>
          </a:p>
          <a:p>
            <a:r>
              <a:rPr lang="en-US" sz="4000" dirty="0" smtClean="0"/>
              <a:t>True </a:t>
            </a:r>
            <a:r>
              <a:rPr lang="en-US" sz="4000" dirty="0"/>
              <a:t>or false—“The stripes of the Food Pyramid represent different food groups. The thicker the stripe of a certain food group, the more important it is for our body</a:t>
            </a:r>
            <a:r>
              <a:rPr lang="en-US" sz="4000" dirty="0" smtClean="0"/>
              <a:t>.”</a:t>
            </a:r>
          </a:p>
          <a:p>
            <a:endParaRPr lang="en-US" sz="4000" dirty="0" smtClean="0"/>
          </a:p>
          <a:p>
            <a:r>
              <a:rPr lang="en-US" sz="4000" dirty="0" smtClean="0"/>
              <a:t>Explain your </a:t>
            </a:r>
          </a:p>
          <a:p>
            <a:r>
              <a:rPr lang="en-US" sz="4000" dirty="0" smtClean="0"/>
              <a:t>answer choice </a:t>
            </a:r>
            <a:endParaRPr lang="en-US" sz="4000" dirty="0"/>
          </a:p>
        </p:txBody>
      </p:sp>
      <p:pic>
        <p:nvPicPr>
          <p:cNvPr id="1026" name="Picture 1"/>
          <p:cNvPicPr>
            <a:picLocks noChangeAspect="1" noChangeArrowheads="1"/>
          </p:cNvPicPr>
          <p:nvPr/>
        </p:nvPicPr>
        <p:blipFill>
          <a:blip r:embed="rId3" cstate="print"/>
          <a:srcRect l="7031" t="32668" r="32813" b="10001"/>
          <a:stretch>
            <a:fillRect/>
          </a:stretch>
        </p:blipFill>
        <p:spPr bwMode="auto">
          <a:xfrm>
            <a:off x="4191000" y="3962400"/>
            <a:ext cx="4828222" cy="2701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52401" y="76200"/>
            <a:ext cx="89915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/>
              <a:t>6.Ans: </a:t>
            </a:r>
            <a:r>
              <a:rPr lang="en-US" sz="2700" dirty="0"/>
              <a:t>True or false—“The stripes of the Food Pyramid represent different food groups. The thicker the stripe of a certain food group, the more important it is for our body</a:t>
            </a:r>
            <a:r>
              <a:rPr lang="en-US" sz="2700" dirty="0" smtClean="0"/>
              <a:t>.”</a:t>
            </a:r>
            <a:endParaRPr lang="en-US" sz="2700" dirty="0"/>
          </a:p>
          <a:p>
            <a:pPr lvl="0"/>
            <a:r>
              <a:rPr lang="en-US" sz="2700" dirty="0" smtClean="0"/>
              <a:t> </a:t>
            </a:r>
            <a:endParaRPr lang="en-US" sz="2700" dirty="0"/>
          </a:p>
        </p:txBody>
      </p:sp>
      <p:sp>
        <p:nvSpPr>
          <p:cNvPr id="4" name="TextBox 3"/>
          <p:cNvSpPr txBox="1"/>
          <p:nvPr/>
        </p:nvSpPr>
        <p:spPr>
          <a:xfrm>
            <a:off x="76200" y="1350288"/>
            <a:ext cx="86106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[Food Group </a:t>
            </a:r>
            <a:r>
              <a:rPr lang="en-US" sz="3600" b="1" dirty="0" smtClean="0"/>
              <a:t>300</a:t>
            </a:r>
            <a:r>
              <a:rPr lang="en-US" sz="3600" b="1" dirty="0" smtClean="0"/>
              <a:t>]</a:t>
            </a:r>
          </a:p>
          <a:p>
            <a:r>
              <a:rPr lang="en-US" sz="3400" b="1" dirty="0" smtClean="0"/>
              <a:t>False </a:t>
            </a:r>
            <a:r>
              <a:rPr lang="en-US" sz="3400" b="1" dirty="0" smtClean="0"/>
              <a:t>– If a stripe for a certain food group is thicker, it does not mean it’s more important, because all food groups are important! If a food group has a thicker stripe, it means we should eat more of it comparing to a food group that has a thinner stripe. For example, we should eat more fruits comparing to oil because the stripe that represents fruit is thicker</a:t>
            </a:r>
            <a:r>
              <a:rPr lang="en-US" sz="3400" b="1" dirty="0" smtClean="0"/>
              <a:t>. (but both fruits and oil are important!) </a:t>
            </a:r>
            <a:endParaRPr lang="en-US" sz="3400" b="1" dirty="0"/>
          </a:p>
        </p:txBody>
      </p:sp>
      <p:pic>
        <p:nvPicPr>
          <p:cNvPr id="5" name="Picture 2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/>
          <a:srcRect l="25781" t="38667" r="54688" b="22667"/>
          <a:stretch>
            <a:fillRect/>
          </a:stretch>
        </p:blipFill>
        <p:spPr bwMode="auto">
          <a:xfrm>
            <a:off x="8001000" y="4934712"/>
            <a:ext cx="1066800" cy="123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762000" y="609600"/>
            <a:ext cx="7086599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500" b="1" dirty="0" smtClean="0"/>
              <a:t>[Food Group 400]</a:t>
            </a:r>
            <a:endParaRPr lang="en-US" sz="4500" b="1" dirty="0" smtClean="0"/>
          </a:p>
          <a:p>
            <a:pPr lvl="0"/>
            <a:r>
              <a:rPr lang="en-US" sz="4500" dirty="0" smtClean="0"/>
              <a:t>Grain is one of the 6 food groups. What type of grain should you consume more and why?</a:t>
            </a:r>
            <a:endParaRPr lang="en-US" sz="45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3645587"/>
            <a:ext cx="4267200" cy="2831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</TotalTime>
  <Words>1412</Words>
  <Application>Microsoft Office PowerPoint</Application>
  <PresentationFormat>On-screen Show (4:3)</PresentationFormat>
  <Paragraphs>238</Paragraphs>
  <Slides>42</Slides>
  <Notes>40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Fruitful Minds Week 6 Course Review Activity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Fruitful Minds Week 6 Course Review</dc:title>
  <dc:creator>Karen</dc:creator>
  <cp:lastModifiedBy>Karen</cp:lastModifiedBy>
  <cp:revision>64</cp:revision>
  <dcterms:created xsi:type="dcterms:W3CDTF">2010-11-15T05:34:31Z</dcterms:created>
  <dcterms:modified xsi:type="dcterms:W3CDTF">2011-03-17T09:04:50Z</dcterms:modified>
</cp:coreProperties>
</file>